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74"/>
  </p:notesMasterIdLst>
  <p:sldIdLst>
    <p:sldId id="403" r:id="rId2"/>
    <p:sldId id="402" r:id="rId3"/>
    <p:sldId id="309" r:id="rId4"/>
    <p:sldId id="401" r:id="rId5"/>
    <p:sldId id="278" r:id="rId6"/>
    <p:sldId id="310" r:id="rId7"/>
    <p:sldId id="311" r:id="rId8"/>
    <p:sldId id="312" r:id="rId9"/>
    <p:sldId id="313" r:id="rId10"/>
    <p:sldId id="314" r:id="rId11"/>
    <p:sldId id="315" r:id="rId12"/>
    <p:sldId id="423" r:id="rId13"/>
    <p:sldId id="424" r:id="rId14"/>
    <p:sldId id="425" r:id="rId15"/>
    <p:sldId id="426" r:id="rId16"/>
    <p:sldId id="427" r:id="rId17"/>
    <p:sldId id="324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360" r:id="rId32"/>
    <p:sldId id="418" r:id="rId33"/>
    <p:sldId id="433" r:id="rId34"/>
    <p:sldId id="434" r:id="rId35"/>
    <p:sldId id="428" r:id="rId36"/>
    <p:sldId id="432" r:id="rId37"/>
    <p:sldId id="419" r:id="rId38"/>
    <p:sldId id="420" r:id="rId39"/>
    <p:sldId id="421" r:id="rId40"/>
    <p:sldId id="422" r:id="rId41"/>
    <p:sldId id="317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288" r:id="rId51"/>
    <p:sldId id="306" r:id="rId52"/>
    <p:sldId id="308" r:id="rId53"/>
    <p:sldId id="362" r:id="rId54"/>
    <p:sldId id="364" r:id="rId55"/>
    <p:sldId id="371" r:id="rId56"/>
    <p:sldId id="389" r:id="rId57"/>
    <p:sldId id="400" r:id="rId58"/>
    <p:sldId id="399" r:id="rId59"/>
    <p:sldId id="398" r:id="rId60"/>
    <p:sldId id="390" r:id="rId61"/>
    <p:sldId id="387" r:id="rId62"/>
    <p:sldId id="373" r:id="rId63"/>
    <p:sldId id="374" r:id="rId64"/>
    <p:sldId id="372" r:id="rId65"/>
    <p:sldId id="369" r:id="rId66"/>
    <p:sldId id="370" r:id="rId67"/>
    <p:sldId id="363" r:id="rId68"/>
    <p:sldId id="391" r:id="rId69"/>
    <p:sldId id="392" r:id="rId70"/>
    <p:sldId id="393" r:id="rId71"/>
    <p:sldId id="396" r:id="rId72"/>
    <p:sldId id="397" r:id="rId73"/>
  </p:sldIdLst>
  <p:sldSz cx="9144000" cy="6858000" type="screen4x3"/>
  <p:notesSz cx="6858000" cy="9313863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33" autoAdjust="0"/>
    <p:restoredTop sz="97238" autoAdjust="0"/>
  </p:normalViewPr>
  <p:slideViewPr>
    <p:cSldViewPr>
      <p:cViewPr>
        <p:scale>
          <a:sx n="60" d="100"/>
          <a:sy n="60" d="100"/>
        </p:scale>
        <p:origin x="1344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1725" y="698500"/>
            <a:ext cx="4654550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3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3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fld id="{7E1FE1F9-837E-4420-A72C-7DF6970FDE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2D2B5-F661-4604-998A-8D3D576F5040}" type="slidenum">
              <a:rPr lang="en-US"/>
              <a:pPr/>
              <a:t>1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89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3B2484-EE1E-4DA2-AC1B-FEEE097370CE}" type="slidenum">
              <a:rPr lang="en-US"/>
              <a:pPr/>
              <a:t>10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7B39D-B35B-4294-ADD5-1952E7559674}" type="slidenum">
              <a:rPr lang="en-US"/>
              <a:pPr/>
              <a:t>11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6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CEE40-A876-49D5-8EB5-03E7315805DC}" type="slidenum">
              <a:rPr lang="en-US"/>
              <a:pPr/>
              <a:t>12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3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04FC-5B27-4B61-9E1A-7E6192E6BDD6}" type="slidenum">
              <a:rPr lang="en-US"/>
              <a:pPr/>
              <a:t>13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2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6FF50-13BB-47D5-93EC-18E4044C8C45}" type="slidenum">
              <a:rPr lang="en-US"/>
              <a:pPr/>
              <a:t>14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0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3870A-C0F4-4E96-8AFC-4E3143789EE0}" type="slidenum">
              <a:rPr lang="en-US"/>
              <a:pPr/>
              <a:t>15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9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E66417-755D-4A41-9FE6-7DA473FB05DE}" type="slidenum">
              <a:rPr lang="en-US"/>
              <a:pPr/>
              <a:t>16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7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424C3-83A5-4C20-9DA6-A4F1237B9108}" type="slidenum">
              <a:rPr lang="en-US"/>
              <a:pPr/>
              <a:t>17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8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E34A5E-0EDE-4115-A057-4A2D7C0A553D}" type="slidenum">
              <a:rPr lang="en-US"/>
              <a:pPr/>
              <a:t>18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09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AAA1CB-AA85-406F-845D-48BBB9894D84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4561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AA724-6490-4728-BE95-CA0FD05FD6E0}" type="slidenum">
              <a:rPr lang="en-US"/>
              <a:pPr/>
              <a:t>2</a:t>
            </a:fld>
            <a:endParaRPr lang="en-US"/>
          </a:p>
        </p:txBody>
      </p:sp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  <a:noFill/>
        </p:spPr>
        <p:txBody>
          <a:bodyPr/>
          <a:lstStyle/>
          <a:p>
            <a:r>
              <a:rPr lang="en-US"/>
              <a:t>PENTRAN CODE SYSTEM</a:t>
            </a: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3886200" y="884817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D172FA-FECF-43FD-8736-5F70F9125E4F}" type="slidenum">
              <a:rPr lang="en-US" sz="1200"/>
              <a:pPr algn="r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8208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025E7-17C2-4FF4-8E35-FE53D7684618}" type="slidenum">
              <a:rPr lang="en-US"/>
              <a:pPr/>
              <a:t>20</a:t>
            </a:fld>
            <a:endParaRPr 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61578-1951-4941-A007-310FEF4E1201}" type="slidenum">
              <a:rPr lang="en-US"/>
              <a:pPr/>
              <a:t>23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0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B633-4A9E-4EC7-95F0-80CA8A80D6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16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EC60CF-25B1-4FB6-B12C-4CD1C9E6F0B2}" type="slidenum">
              <a:rPr lang="en-US"/>
              <a:pPr/>
              <a:t>25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698500"/>
            <a:ext cx="4654550" cy="34925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09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B633-4A9E-4EC7-95F0-80CA8A80D6A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71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ECCAC4-73D3-4DFD-952F-635368913ACE}" type="slidenum">
              <a:rPr lang="en-US"/>
              <a:pPr/>
              <a:t>27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8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F6832-1E7C-4CD3-93AB-0EB5695C570B}" type="slidenum">
              <a:rPr lang="en-US"/>
              <a:pPr/>
              <a:t>28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1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8D7A8-3548-4B06-9432-8843A346E0D9}" type="slidenum">
              <a:rPr lang="en-US"/>
              <a:pPr/>
              <a:t>29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6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96A68-546C-471F-BDC0-5BA430F01123}" type="slidenum">
              <a:rPr lang="en-US"/>
              <a:pPr/>
              <a:t>30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30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5EE84D-7D2D-4CB0-8A71-33954EE0716C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5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A2D2B5-F661-4604-998A-8D3D576F5040}" type="slidenum">
              <a:rPr lang="en-US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4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7E2347-67A7-49FA-95F7-9E8A38774557}" type="slidenum">
              <a:rPr lang="en-US"/>
              <a:pPr/>
              <a:t>32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85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F6832-1E7C-4CD3-93AB-0EB5695C570B}" type="slidenum">
              <a:rPr lang="en-US"/>
              <a:pPr/>
              <a:t>33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6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3F6832-1E7C-4CD3-93AB-0EB5695C570B}" type="slidenum">
              <a:rPr lang="en-US"/>
              <a:pPr/>
              <a:t>34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96913"/>
            <a:ext cx="4656138" cy="3494087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24085"/>
            <a:ext cx="5029200" cy="41928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91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F84DE-3B09-4DA9-ABD5-6C59FEA1EF81}" type="slidenum">
              <a:rPr lang="en-US"/>
              <a:pPr/>
              <a:t>37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6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5E11C3-05DE-4BC5-911B-E3A69FC6DF3A}" type="slidenum">
              <a:rPr lang="en-US"/>
              <a:pPr/>
              <a:t>38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72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685D6A-B45C-458A-98A4-652F37C869A3}" type="slidenum">
              <a:rPr lang="en-US"/>
              <a:pPr/>
              <a:t>39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75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52691-30DD-457B-B429-721A56C12635}" type="slidenum">
              <a:rPr lang="en-US"/>
              <a:pPr/>
              <a:t>40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2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CCC11F-B9C9-4892-BB17-C33F849CB136}" type="slidenum">
              <a:rPr lang="en-US"/>
              <a:pPr/>
              <a:t>41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00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4651BA-AA61-4948-9860-9DC65F3C2DD9}" type="slidenum">
              <a:rPr lang="en-US"/>
              <a:pPr/>
              <a:t>42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87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BEE857-FD63-4BCD-8F7E-1A5D6AD34D98}" type="slidenum">
              <a:rPr lang="en-US"/>
              <a:pPr/>
              <a:t>43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AA724-6490-4728-BE95-CA0FD05FD6E0}" type="slidenum">
              <a:rPr lang="en-US"/>
              <a:pPr/>
              <a:t>4</a:t>
            </a:fld>
            <a:endParaRPr lang="en-US"/>
          </a:p>
        </p:txBody>
      </p:sp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  <a:noFill/>
        </p:spPr>
        <p:txBody>
          <a:bodyPr/>
          <a:lstStyle/>
          <a:p>
            <a:r>
              <a:rPr lang="en-US"/>
              <a:t>PENTRAN CODE SYSTEM</a:t>
            </a: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3886200" y="884817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D172FA-FECF-43FD-8736-5F70F9125E4F}" type="slidenum">
              <a:rPr lang="en-US" sz="1200"/>
              <a:pPr algn="r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46841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06FFF9-7B7A-4FF7-8984-BFE60A1F62D4}" type="slidenum">
              <a:rPr lang="en-US"/>
              <a:pPr/>
              <a:t>44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64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9174B-668A-4808-BF42-BB8162510090}" type="slidenum">
              <a:rPr lang="en-US"/>
              <a:pPr/>
              <a:t>45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24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0C3CA-25EA-4CFB-B76A-76DAC9223491}" type="slidenum">
              <a:rPr lang="en-US"/>
              <a:pPr/>
              <a:t>46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99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59CFA-AB04-4AB4-B0A1-021F26C36164}" type="slidenum">
              <a:rPr lang="en-US"/>
              <a:pPr/>
              <a:t>47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4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7D066-6242-47D1-8914-DC76F38949E3}" type="slidenum">
              <a:rPr lang="en-US"/>
              <a:pPr/>
              <a:t>48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69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114DA-1F6A-4F20-A80E-520A476251B6}" type="slidenum">
              <a:rPr lang="en-US"/>
              <a:pPr/>
              <a:t>49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68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73264A-71B0-45CD-9AF9-B3698D39D1F5}" type="slidenum">
              <a:rPr lang="en-US"/>
              <a:pPr/>
              <a:t>50</a:t>
            </a:fld>
            <a:endParaRPr lang="en-US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6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2C9CF-272D-4BBC-93E2-CFC6072FDB36}" type="slidenum">
              <a:rPr lang="en-US"/>
              <a:pPr/>
              <a:t>51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E17F2-9D37-4D12-BDCA-7D4CFB8132DF}" type="slidenum">
              <a:rPr lang="en-US"/>
              <a:pPr/>
              <a:t>52</a:t>
            </a:fld>
            <a:endParaRPr lang="en-US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34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C21B3-CA68-4009-9CC6-EABCEBCC2D42}" type="slidenum">
              <a:rPr lang="en-US"/>
              <a:pPr/>
              <a:t>53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AA724-6490-4728-BE95-CA0FD05FD6E0}" type="slidenum">
              <a:rPr lang="en-US"/>
              <a:pPr/>
              <a:t>5</a:t>
            </a:fld>
            <a:endParaRPr lang="en-US"/>
          </a:p>
        </p:txBody>
      </p:sp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424085"/>
            <a:ext cx="5029200" cy="4191238"/>
          </a:xfrm>
          <a:noFill/>
        </p:spPr>
        <p:txBody>
          <a:bodyPr/>
          <a:lstStyle/>
          <a:p>
            <a:r>
              <a:rPr lang="en-US"/>
              <a:t>PENTRAN CODE SYSTEM</a:t>
            </a:r>
          </a:p>
        </p:txBody>
      </p:sp>
      <p:sp>
        <p:nvSpPr>
          <p:cNvPr id="105476" name="Slide Number Placeholder 3"/>
          <p:cNvSpPr txBox="1">
            <a:spLocks noGrp="1"/>
          </p:cNvSpPr>
          <p:nvPr/>
        </p:nvSpPr>
        <p:spPr bwMode="auto">
          <a:xfrm>
            <a:off x="3886200" y="884817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FD172FA-FECF-43FD-8736-5F70F9125E4F}" type="slidenum">
              <a:rPr lang="en-US" sz="1200"/>
              <a:pPr algn="r"/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81727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8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4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09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76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73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151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0AF6C-A385-4559-93C0-90911BB2D114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1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9E43FD-7C7F-40B1-A34B-4EDC1D811F0D}" type="slidenum">
              <a:rPr lang="en-US"/>
              <a:pPr/>
              <a:t>6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4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403E07-F9C5-4AF5-8024-87857AD5159C}" type="slidenum">
              <a:rPr lang="en-US"/>
              <a:pPr/>
              <a:t>7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8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6AD10-A8F0-4C58-8733-4F6B5EBD7123}" type="slidenum">
              <a:rPr lang="en-US"/>
              <a:pPr/>
              <a:t>8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D4FEB-E473-4AC9-9DBD-2E7C5A3047BE}" type="slidenum">
              <a:rPr lang="en-US"/>
              <a:pPr/>
              <a:t>9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8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  <a:noFill/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388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" name="Footer Placeholder 6"/>
          <p:cNvSpPr txBox="1">
            <a:spLocks/>
          </p:cNvSpPr>
          <p:nvPr userDrawn="1"/>
        </p:nvSpPr>
        <p:spPr>
          <a:xfrm>
            <a:off x="2514600" y="6172200"/>
            <a:ext cx="4419600" cy="533400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shade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Nuclear and Radiological Engineering Program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shade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George W. Woodruff School of Mechanical Engineering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shade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6040" y="6085080"/>
            <a:ext cx="1447800" cy="7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6238568"/>
            <a:ext cx="1676399" cy="6194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B0834E-3456-4461-93BD-CA33132ECC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A0292B-03FE-4336-92E2-0B74B8DB21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038600"/>
            <a:ext cx="8229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246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5D5C46F-F595-456F-9DC4-C2F51A6CC63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246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F91DE96-5703-4FA1-B441-8F49E8E9CB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1384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050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386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3246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40CFCF-D878-463F-8A99-FA534600C3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6537515-54B4-45EA-BA69-494588539DF6}" type="datetime1">
              <a:rPr lang="en-US"/>
              <a:pPr/>
              <a:t>9/30/2015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D3F6B9-C22F-4726-94D7-145DB4AA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ECBE36-8AC5-4854-AEF1-9757949DE2CD}" type="datetime1">
              <a:rPr lang="en-US"/>
              <a:pPr/>
              <a:t>9/30/2015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7C9B241-DE7C-46A4-BC61-44739C73C7E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478B9E-178A-45E6-B375-A7E550CB15A6}" type="datetime1">
              <a:rPr lang="en-US"/>
              <a:pPr/>
              <a:t>9/30/2015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09985C1-5961-464D-B79C-190921B4BC1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266700"/>
            <a:ext cx="8324850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43000" y="1790700"/>
            <a:ext cx="7772400" cy="43815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D822E-020D-4B80-B166-F0A38C31A8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28600"/>
            <a:ext cx="8401050" cy="5897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7B4A7-CCFA-4BC7-9A13-1ACF05CBF9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7888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24840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C74A0-BC3D-4B46-8726-BEF9680906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973573-DAB3-435F-A7EF-FB39D247A9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56FE2-4AC1-42E2-853F-09CD504EC7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8350A0-5725-4655-BB1C-4F6005814A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18083-C298-4A7E-9704-39F18C19FA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221E-5A06-4DB1-BC0A-B22E97C571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77E039-5709-4F1C-9D66-E9C941634B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4F793B-3F8C-4274-AFBC-AFD66B3CB3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1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24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fld id="{A173DDBF-66E1-4A5D-BBA6-C4695367805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6"/>
          <p:cNvSpPr txBox="1">
            <a:spLocks/>
          </p:cNvSpPr>
          <p:nvPr userDrawn="1"/>
        </p:nvSpPr>
        <p:spPr>
          <a:xfrm>
            <a:off x="2438400" y="6172200"/>
            <a:ext cx="4572000" cy="533400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shade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Nuclear and Radiological Engineering Program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shade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George W. Woodruff School of Mechanical Engineering</a:t>
            </a:r>
          </a:p>
        </p:txBody>
      </p:sp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7" name="Picture 7"/>
          <p:cNvPicPr>
            <a:picLocks noChangeAspect="1" noChangeArrowheads="1"/>
          </p:cNvPicPr>
          <p:nvPr userDrawn="1"/>
        </p:nvPicPr>
        <p:blipFill>
          <a:blip r:embed="rId23"/>
          <a:srcRect/>
          <a:stretch>
            <a:fillRect/>
          </a:stretch>
        </p:blipFill>
        <p:spPr bwMode="auto">
          <a:xfrm>
            <a:off x="7467600" y="6238568"/>
            <a:ext cx="1676399" cy="6194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4" cstate="print"/>
          <a:stretch>
            <a:fillRect/>
          </a:stretch>
        </p:blipFill>
        <p:spPr>
          <a:xfrm>
            <a:off x="66040" y="6085080"/>
            <a:ext cx="1447800" cy="74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Tahoma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rsicc.ornl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wmf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wmf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505200"/>
            <a:ext cx="7772400" cy="6858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i="1" dirty="0" smtClean="0"/>
              <a:t>PENTRAN-CRT  Code Workshop</a:t>
            </a:r>
            <a:endParaRPr lang="en-US" i="1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19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/>
              <a:t>AFIT</a:t>
            </a:r>
            <a:endParaRPr lang="en-US" sz="2400" b="1" dirty="0"/>
          </a:p>
          <a:p>
            <a:r>
              <a:rPr lang="en-US" sz="2400" b="1" dirty="0"/>
              <a:t>October 2015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447800"/>
            <a:ext cx="2087189" cy="1860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6238568"/>
            <a:ext cx="1904999" cy="6194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57200" y="762000"/>
            <a:ext cx="8077200" cy="8382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Parallel Job Setup/Compile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09600" y="18288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Normal FORTRAN or C programming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MPI libraries are included in each routine requiring them: 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INCLUDE '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mpif.h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’, include ‘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mpi.h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’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Same code executed on each processor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Logical coding controls "who does what"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User responsible for: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start/stop/all synchronization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message passing calls/memory management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09600" y="838200"/>
            <a:ext cx="82296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Amdahl’s Law: 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Speedup is Limited</a:t>
            </a:r>
            <a:endParaRPr lang="en-US" sz="44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457200" y="16764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(Parallel Code Fraction =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)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</a:t>
            </a: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 / ((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1-f) + f/p + </a:t>
            </a:r>
            <a:r>
              <a:rPr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</a:t>
            </a:r>
            <a:r>
              <a:rPr lang="en-US" sz="2400" i="1" baseline="-10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/T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)  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Speedup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 T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/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US" sz="2400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</a:t>
            </a:r>
            <a:r>
              <a:rPr lang="en-US" sz="2400" i="1" baseline="-10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          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Efficiency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 E = 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/</a:t>
            </a:r>
            <a:r>
              <a:rPr lang="en-US" sz="2400" i="1" baseline="-10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If 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=0.8, then max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</a:t>
            </a:r>
            <a:r>
              <a:rPr lang="en-US" sz="2400" i="1" baseline="-20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=5.0  as P-&gt;Infinity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81400"/>
            <a:ext cx="4267200" cy="26273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581400"/>
            <a:ext cx="4262438" cy="2625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7" name="Clip" r:id="rId4" imgW="0" imgH="0" progId="">
                  <p:embed/>
                </p:oleObj>
              </mc:Choice>
              <mc:Fallback>
                <p:oleObj name="Clip" r:id="rId4" imgW="0" imgH="0" progId="">
                  <p:embed/>
                  <p:pic>
                    <p:nvPicPr>
                      <p:cNvPr id="0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066800" y="3886200"/>
            <a:ext cx="7086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Boltzmann Transport Equation	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Track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particles traveling in different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…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directions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over a range of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energies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 different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spatial locations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3-D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447800" y="762000"/>
            <a:ext cx="64770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3-D Boltzmann Equation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828800"/>
            <a:ext cx="7315200" cy="2076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8200"/>
            <a:ext cx="5867400" cy="990600"/>
          </a:xfr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algn="ctr"/>
            <a:r>
              <a:rPr lang="en-US" sz="3600" b="1" dirty="0" smtClean="0"/>
              <a:t>Transport </a:t>
            </a:r>
            <a:r>
              <a:rPr lang="en-US" sz="3600" b="1" dirty="0"/>
              <a:t>Theory</a:t>
            </a:r>
            <a:endParaRPr lang="en-US" sz="36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81200"/>
            <a:ext cx="8382000" cy="44196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Boltzmann transport methods 		    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Monte Carlo method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Discrete Ordinates (</a:t>
            </a:r>
            <a:r>
              <a:rPr lang="en-US" sz="2400" b="1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400" b="1" i="1" baseline="-25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) method 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has specific …	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(+)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		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(-)								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Issues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methods can take advantage of 	</a:t>
            </a:r>
          </a:p>
          <a:p>
            <a:pPr>
              <a:buFont typeface="Wingdings" pitchFamily="2" charset="2"/>
              <a:buNone/>
            </a:pP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parallel processing!</a:t>
            </a:r>
          </a:p>
        </p:txBody>
      </p:sp>
      <p:graphicFrame>
        <p:nvGraphicFramePr>
          <p:cNvPr id="43013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6553200" y="838200"/>
          <a:ext cx="2438400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4" name="Picture" r:id="rId4" imgW="1819440" imgH="1600200" progId="Word.Picture.8">
                  <p:embed/>
                </p:oleObj>
              </mc:Choice>
              <mc:Fallback>
                <p:oleObj name="Picture" r:id="rId4" imgW="1819440" imgH="1600200" progId="Word.Pictur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838200"/>
                        <a:ext cx="2438400" cy="21447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Rectangle 2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3" name="Clip" r:id="rId4" imgW="0" imgH="0" progId="">
                  <p:embed/>
                </p:oleObj>
              </mc:Choice>
              <mc:Fallback>
                <p:oleObj name="Clip" r:id="rId4" imgW="0" imgH="0" progId="">
                  <p:embed/>
                  <p:pic>
                    <p:nvPicPr>
                      <p:cNvPr id="0" name="Rectangle 2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533400" y="1905000"/>
            <a:ext cx="7620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Balance Equation…   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  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“out”                “in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”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Surface Averaged Fluxes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990600" y="4038600"/>
          <a:ext cx="735488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4" name="Bitmap Image" r:id="rId5" imgW="7354327" imgH="847843" progId="PBrush">
                  <p:embed/>
                </p:oleObj>
              </mc:Choice>
              <mc:Fallback>
                <p:oleObj name="Bitmap Image" r:id="rId5" imgW="7354327" imgH="847843" progId="PBrush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35488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1524000" y="5334000"/>
          <a:ext cx="59547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55" name="Bitmap Image" r:id="rId7" imgW="5952381" imgH="647619" progId="PBrush">
                  <p:embed/>
                </p:oleObj>
              </mc:Choice>
              <mc:Fallback>
                <p:oleObj name="Bitmap Image" r:id="rId7" imgW="5952381" imgH="647619" progId="PBrush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334000"/>
                        <a:ext cx="59547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5715000" y="1981200"/>
            <a:ext cx="1295400" cy="1447800"/>
          </a:xfrm>
          <a:prstGeom prst="rect">
            <a:avLst/>
          </a:prstGeom>
          <a:solidFill>
            <a:schemeClr val="accent1"/>
          </a:solidFill>
          <a:ln w="12700" cap="sq">
            <a:miter lim="800000"/>
            <a:headEnd type="none" w="sm" len="sm"/>
            <a:tailEnd type="none" w="sm" len="sm"/>
          </a:ln>
          <a:effectLst/>
          <a:scene3d>
            <a:camera prst="legacyObliqueTopRight">
              <a:rot lat="0" lon="1200000" rev="0"/>
            </a:camera>
            <a:lightRig rig="legacyFlat3" dir="b"/>
          </a:scene3d>
          <a:sp3d extrusionH="4302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55304" name="Line 8"/>
          <p:cNvSpPr>
            <a:spLocks noChangeShapeType="1"/>
          </p:cNvSpPr>
          <p:nvPr/>
        </p:nvSpPr>
        <p:spPr bwMode="auto">
          <a:xfrm flipV="1">
            <a:off x="2057400" y="2514600"/>
            <a:ext cx="3962400" cy="1752600"/>
          </a:xfrm>
          <a:prstGeom prst="line">
            <a:avLst/>
          </a:prstGeom>
          <a:noFill/>
          <a:ln w="38100" cap="sq">
            <a:solidFill>
              <a:srgbClr val="C0C0C0"/>
            </a:solidFill>
            <a:round/>
            <a:headEnd type="none" w="sm" len="sm"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5" name="Line 9"/>
          <p:cNvSpPr>
            <a:spLocks noChangeShapeType="1"/>
          </p:cNvSpPr>
          <p:nvPr/>
        </p:nvSpPr>
        <p:spPr bwMode="auto">
          <a:xfrm flipV="1">
            <a:off x="2743200" y="2590800"/>
            <a:ext cx="4343400" cy="1676400"/>
          </a:xfrm>
          <a:prstGeom prst="line">
            <a:avLst/>
          </a:prstGeom>
          <a:noFill/>
          <a:ln w="38100" cap="sq">
            <a:solidFill>
              <a:srgbClr val="C0C0C0"/>
            </a:solidFill>
            <a:round/>
            <a:headEnd type="none" w="sm" len="sm"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 flipH="1" flipV="1">
            <a:off x="6096000" y="2209800"/>
            <a:ext cx="838200" cy="304800"/>
          </a:xfrm>
          <a:prstGeom prst="line">
            <a:avLst/>
          </a:prstGeom>
          <a:noFill/>
          <a:ln w="412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3400" y="685800"/>
            <a:ext cx="7924800" cy="9144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3-D Discrete Ordinates (Sn)</a:t>
            </a: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solidFill>
                <a:schemeClr val="tx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4" grpId="0" animBg="1"/>
      <p:bldP spid="553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64008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b="1" dirty="0"/>
              <a:t>Monte Carlo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71600"/>
            <a:ext cx="8305800" cy="46482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Traditional, straight forward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Geometrically precise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 particle physics--Continuous-Energy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xsec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Parallelization obvious: particle histories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Disadvantages: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time, Non-analog variance reduction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Inevitable uncertainties and Central LT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“Global” solution difficult to obtain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can be limited in application</a:t>
            </a:r>
          </a:p>
        </p:txBody>
      </p:sp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6858000" y="914400"/>
          <a:ext cx="1271588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2" name="Clip" r:id="rId4" imgW="1089360" imgH="1348200" progId="">
                  <p:embed/>
                </p:oleObj>
              </mc:Choice>
              <mc:Fallback>
                <p:oleObj name="Clip" r:id="rId4" imgW="1089360" imgH="1348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914400"/>
                        <a:ext cx="1271588" cy="157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64008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sz="4000" b="1" noProof="1"/>
              <a:t>Discrete Ordinates</a:t>
            </a:r>
            <a:r>
              <a:rPr lang="en-US" i="1" baseline="-25000" noProof="1"/>
              <a:t> </a:t>
            </a:r>
            <a:endParaRPr lang="en-US" sz="4000" b="1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47800"/>
            <a:ext cx="8610600" cy="47244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entire geometry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and accurate 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flux distribution</a:t>
            </a:r>
          </a:p>
          <a:p>
            <a:pPr lvl="1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allows for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burnup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etc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Disadvantages: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 multi-group cross sections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Geometry </a:t>
            </a:r>
            <a:r>
              <a:rPr lang="en-US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discretized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storage, differencing scheme issues</a:t>
            </a:r>
          </a:p>
          <a:p>
            <a:pPr lvl="1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Parallelization--coupling in </a:t>
            </a:r>
            <a:r>
              <a:rPr lang="en-US" sz="24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angle, energy, space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7108" name="Picture 4" descr="BWRCMESH"/>
          <p:cNvPicPr>
            <a:picLocks noChangeAspect="1" noChangeArrowheads="1"/>
          </p:cNvPicPr>
          <p:nvPr/>
        </p:nvPicPr>
        <p:blipFill>
          <a:blip r:embed="rId3">
            <a:lum bright="-20000"/>
          </a:blip>
          <a:srcRect/>
          <a:stretch>
            <a:fillRect/>
          </a:stretch>
        </p:blipFill>
        <p:spPr bwMode="auto">
          <a:xfrm>
            <a:off x="5897562" y="1103312"/>
            <a:ext cx="2138363" cy="21383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47109" name="Picture 5" descr="BWRFLX1L"/>
          <p:cNvPicPr>
            <a:picLocks noChangeAspect="1" noChangeArrowheads="1"/>
          </p:cNvPicPr>
          <p:nvPr/>
        </p:nvPicPr>
        <p:blipFill>
          <a:blip r:embed="rId4">
            <a:lum bright="10000"/>
          </a:blip>
          <a:srcRect t="10616" r="3380"/>
          <a:stretch>
            <a:fillRect/>
          </a:stretch>
        </p:blipFill>
        <p:spPr bwMode="auto">
          <a:xfrm>
            <a:off x="6400800" y="2590800"/>
            <a:ext cx="2544762" cy="19256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228600" y="1600200"/>
            <a:ext cx="8610600" cy="510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1002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arallel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nvironment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eutral-particle </a:t>
            </a:r>
            <a:r>
              <a:rPr lang="en-U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sport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Two decades of continuous development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Introduced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1996 by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Sjoden and Haghighat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Parallel </a:t>
            </a:r>
            <a:r>
              <a:rPr lang="en-US" sz="2400" i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</a:t>
            </a:r>
            <a:r>
              <a:rPr lang="en-US" sz="2400" i="1" baseline="-25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in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angle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energy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and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&amp; </a:t>
            </a:r>
            <a:r>
              <a:rPr lang="en-US" sz="2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I/O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ANSI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FORTRAN 90, ~40k lines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Industry standard FIDO input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Solves 3-D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Cartesian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Sn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Equations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Multigroup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anisotropic transport problems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Forward and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adjoint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mode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Fixed source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Criticality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eigenvalue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problems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66800" y="685800"/>
            <a:ext cx="6400800" cy="8382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1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PENTRAN Code System</a:t>
            </a:r>
            <a:r>
              <a:rPr kumimoji="0" lang="en-US" sz="4100" b="1" u="none" strike="noStrike" kern="1200" cap="none" spc="0" normalizeH="0" baseline="-25000" noProof="1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u="none" strike="noStrike" kern="1200" cap="none" spc="0" normalizeH="0" baseline="0" noProof="0" dirty="0">
              <a:ln w="63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4006" y="152401"/>
            <a:ext cx="1367593" cy="1219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762000"/>
            <a:ext cx="7924800" cy="10668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Distributed Memory </a:t>
            </a: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Programming Philosophy  PENTRAN</a:t>
            </a:r>
            <a:endParaRPr lang="en-US" sz="3200" dirty="0"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09600" y="18288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Programming Model: 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View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message passing as a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last resort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Minimize serialization,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minimize barriers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 a partitioned memory storage of data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Only way to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solve larger problems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 mapping arrays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to determine “who’s where”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Overall...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of a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coarse-grained code structure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Many flops performed before messages passed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Don’t forget about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Amdahl’s Law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" name="Rectangle 20"/>
          <p:cNvSpPr>
            <a:spLocks noChangeArrowheads="1"/>
          </p:cNvSpPr>
          <p:nvPr/>
        </p:nvSpPr>
        <p:spPr bwMode="blackWhite">
          <a:xfrm>
            <a:off x="304800" y="1752600"/>
            <a:ext cx="4114800" cy="10668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accent1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6705600" cy="1219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4000" dirty="0" smtClean="0">
                <a:latin typeface="Arial Black" pitchFamily="34" charset="0"/>
              </a:rPr>
              <a:t>Coarse Mesh/Fine Mesh Scheme</a:t>
            </a: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blackWhite">
          <a:xfrm>
            <a:off x="4876800" y="5638800"/>
            <a:ext cx="3886200" cy="4572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50000">
                <a:schemeClr val="accent1"/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221" name="Text Box 12"/>
          <p:cNvSpPr txBox="1">
            <a:spLocks noChangeArrowheads="1"/>
          </p:cNvSpPr>
          <p:nvPr/>
        </p:nvSpPr>
        <p:spPr bwMode="blackWhite">
          <a:xfrm>
            <a:off x="4953000" y="5715000"/>
            <a:ext cx="37338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3 x 3 x 3 coarse mesh Model</a:t>
            </a:r>
          </a:p>
        </p:txBody>
      </p:sp>
      <p:pic>
        <p:nvPicPr>
          <p:cNvPr id="9222" name="Picture 16" descr="3dmes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676400"/>
            <a:ext cx="41910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3" name="Text Box 18"/>
          <p:cNvSpPr txBox="1">
            <a:spLocks noChangeArrowheads="1"/>
          </p:cNvSpPr>
          <p:nvPr/>
        </p:nvSpPr>
        <p:spPr bwMode="blackWhite">
          <a:xfrm>
            <a:off x="381000" y="1752600"/>
            <a:ext cx="396240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Primary Two </a:t>
            </a:r>
            <a:r>
              <a:rPr lang="en-US" altLang="zh-CN" sz="2000" dirty="0"/>
              <a:t>level meshing scheme for </a:t>
            </a:r>
          </a:p>
          <a:p>
            <a:r>
              <a:rPr lang="en-US" altLang="zh-CN" sz="2000" dirty="0"/>
              <a:t>Cartesian geometry</a:t>
            </a:r>
            <a:r>
              <a:rPr lang="en-US" altLang="zh-CN" dirty="0"/>
              <a:t>  </a:t>
            </a:r>
          </a:p>
        </p:txBody>
      </p:sp>
      <p:sp>
        <p:nvSpPr>
          <p:cNvPr id="9224" name="Text Box 19"/>
          <p:cNvSpPr txBox="1">
            <a:spLocks noChangeArrowheads="1"/>
          </p:cNvSpPr>
          <p:nvPr/>
        </p:nvSpPr>
        <p:spPr bwMode="blackWhite">
          <a:xfrm>
            <a:off x="152400" y="2895600"/>
            <a:ext cx="4343400" cy="313932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Model divided </a:t>
            </a:r>
            <a:r>
              <a:rPr lang="en-US" altLang="zh-CN" dirty="0">
                <a:solidFill>
                  <a:srgbClr val="0C0000"/>
                </a:solidFill>
              </a:rPr>
              <a:t>into coarse </a:t>
            </a:r>
            <a:r>
              <a:rPr lang="en-US" altLang="zh-CN" dirty="0" smtClean="0">
                <a:solidFill>
                  <a:srgbClr val="0C0000"/>
                </a:solidFill>
              </a:rPr>
              <a:t>meshes (CMs)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Each CM filled </a:t>
            </a:r>
            <a:r>
              <a:rPr lang="en-US" altLang="zh-CN" dirty="0">
                <a:solidFill>
                  <a:srgbClr val="0C0000"/>
                </a:solidFill>
              </a:rPr>
              <a:t>with </a:t>
            </a:r>
            <a:r>
              <a:rPr lang="en-US" altLang="zh-CN" dirty="0" smtClean="0">
                <a:solidFill>
                  <a:srgbClr val="0C0000"/>
                </a:solidFill>
              </a:rPr>
              <a:t>fine mesh grids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“Block adaptive” fine mesh structure, </a:t>
            </a:r>
          </a:p>
          <a:p>
            <a:pPr lvl="1"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No requirements on surrounding  CMs; Higher order coupling with TPMC</a:t>
            </a:r>
          </a:p>
          <a:p>
            <a:pPr algn="l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C0000"/>
                </a:solidFill>
              </a:rPr>
              <a:t>Intermediate mesh level (“medium”  grids ) for “/-</a:t>
            </a:r>
            <a:r>
              <a:rPr lang="en-US" altLang="zh-CN" dirty="0" err="1" smtClean="0">
                <a:solidFill>
                  <a:srgbClr val="0C0000"/>
                </a:solidFill>
              </a:rPr>
              <a:t>multigrid</a:t>
            </a:r>
            <a:r>
              <a:rPr lang="en-US" altLang="zh-CN" dirty="0" smtClean="0">
                <a:solidFill>
                  <a:srgbClr val="0C0000"/>
                </a:solidFill>
              </a:rPr>
              <a:t>”  nested iteration</a:t>
            </a:r>
            <a:endParaRPr lang="en-US" altLang="zh-CN" dirty="0">
              <a:solidFill>
                <a:srgbClr val="0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520700"/>
            <a:ext cx="7162800" cy="6985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 smtClean="0"/>
              <a:t>Overview</a:t>
            </a:r>
            <a:endParaRPr lang="en-US" sz="3600" b="1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defRPr/>
            </a:pPr>
            <a:fld id="{5AB26787-A8CB-4301-9541-D400BA9CDDB3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 eaLnBrk="1" hangingPunct="1">
                <a:defRPr/>
              </a:pPr>
              <a:t>2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0" y="1524000"/>
            <a:ext cx="8458200" cy="44196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Code Overview – </a:t>
            </a:r>
            <a:r>
              <a:rPr lang="en-US" sz="2000" b="1" i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G. Sjoden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Features, Adaptive Differencing, Parallel Issues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Code Examples and Applications –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Large problems, Hybrid Methods, </a:t>
            </a:r>
            <a:r>
              <a:rPr lang="en-US" sz="2000" b="1" kern="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etc</a:t>
            </a: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Parallel Performance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Problem examples</a:t>
            </a:r>
            <a:endParaRPr lang="en-US" sz="2000" b="1" i="1" kern="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Parallel Scripts, PENDATA gathering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Output Details and analysis tools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PENMSH-XP 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Problem and Mesh Generation Tools</a:t>
            </a: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PENMSH-XP GUI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Exercises </a:t>
            </a:r>
            <a:r>
              <a:rPr lang="en-US" sz="20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and Exploration </a:t>
            </a: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0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16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229600" cy="1143000"/>
          </a:xfrm>
          <a:noFill/>
          <a:ln/>
        </p:spPr>
        <p:txBody>
          <a:bodyPr lIns="92075" tIns="46038" rIns="92075" bIns="46038">
            <a:normAutofit fontScale="90000"/>
          </a:bodyPr>
          <a:lstStyle/>
          <a:p>
            <a:r>
              <a:rPr lang="en-US" sz="4000" b="1" dirty="0" smtClean="0"/>
              <a:t>Block Adaptive Mesh Generation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534400" cy="4572000"/>
          </a:xfrm>
          <a:noFill/>
          <a:ln/>
        </p:spPr>
        <p:txBody>
          <a:bodyPr lIns="92075" tIns="46038" rIns="92075" bIns="46038"/>
          <a:lstStyle/>
          <a:p>
            <a:r>
              <a:rPr lang="en-US" sz="2800" b="1" dirty="0"/>
              <a:t>PENMESH-XP</a:t>
            </a:r>
            <a:r>
              <a:rPr lang="en-US" sz="2800" dirty="0"/>
              <a:t>- automatically sets up problem</a:t>
            </a:r>
          </a:p>
          <a:p>
            <a:pPr lvl="1"/>
            <a:r>
              <a:rPr lang="en-US" sz="2400" dirty="0"/>
              <a:t>You define shapes, 3-D intervals, it does the rest…</a:t>
            </a:r>
          </a:p>
          <a:p>
            <a:pPr lvl="1"/>
            <a:r>
              <a:rPr lang="en-US" sz="2400" dirty="0" smtClean="0"/>
              <a:t>Coarse Mesh Structure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Fully discontinuous variable meshing among coarse meshes 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/>
          <a:srcRect l="6520" r="4346"/>
          <a:stretch>
            <a:fillRect/>
          </a:stretch>
        </p:blipFill>
        <p:spPr bwMode="auto">
          <a:xfrm>
            <a:off x="4572000" y="3810000"/>
            <a:ext cx="2363319" cy="2362200"/>
          </a:xfrm>
          <a:prstGeom prst="rect">
            <a:avLst/>
          </a:prstGeom>
          <a:solidFill>
            <a:srgbClr val="0000FF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/>
          <a:srcRect l="6667" t="8888" r="25000"/>
          <a:stretch>
            <a:fillRect/>
          </a:stretch>
        </p:blipFill>
        <p:spPr bwMode="auto">
          <a:xfrm>
            <a:off x="1905000" y="3810000"/>
            <a:ext cx="2362200" cy="2362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15" name="Rectangle 263"/>
          <p:cNvSpPr>
            <a:spLocks noGrp="1" noChangeArrowheads="1"/>
          </p:cNvSpPr>
          <p:nvPr>
            <p:ph type="title"/>
          </p:nvPr>
        </p:nvSpPr>
        <p:spPr>
          <a:xfrm>
            <a:off x="1752600" y="609600"/>
            <a:ext cx="5791200" cy="13716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altLang="zh-CN" dirty="0" smtClean="0"/>
              <a:t>PENMSH-XP input:</a:t>
            </a:r>
            <a:br>
              <a:rPr lang="en-US" altLang="zh-CN" dirty="0" smtClean="0"/>
            </a:br>
            <a:r>
              <a:rPr lang="en-US" altLang="zh-CN" dirty="0" smtClean="0"/>
              <a:t>“Z-level” basis</a:t>
            </a:r>
          </a:p>
        </p:txBody>
      </p:sp>
      <p:graphicFrame>
        <p:nvGraphicFramePr>
          <p:cNvPr id="356614" name="Group 262"/>
          <p:cNvGraphicFramePr>
            <a:graphicFrameLocks noGrp="1"/>
          </p:cNvGraphicFramePr>
          <p:nvPr>
            <p:ph idx="1"/>
          </p:nvPr>
        </p:nvGraphicFramePr>
        <p:xfrm>
          <a:off x="1371600" y="2209800"/>
          <a:ext cx="6350000" cy="3911601"/>
        </p:xfrm>
        <a:graphic>
          <a:graphicData uri="http://schemas.openxmlformats.org/drawingml/2006/table">
            <a:tbl>
              <a:tblPr/>
              <a:tblGrid>
                <a:gridCol w="1516063">
                  <a:extLst>
                    <a:ext uri="{9D8B030D-6E8A-4147-A177-3AD203B41FA5}">
                      <a16:colId xmlns:a16="http://schemas.microsoft.com/office/drawing/2014/main" val="3628051242"/>
                    </a:ext>
                  </a:extLst>
                </a:gridCol>
                <a:gridCol w="3317875">
                  <a:extLst>
                    <a:ext uri="{9D8B030D-6E8A-4147-A177-3AD203B41FA5}">
                      <a16:colId xmlns:a16="http://schemas.microsoft.com/office/drawing/2014/main" val="2762737597"/>
                    </a:ext>
                  </a:extLst>
                </a:gridCol>
                <a:gridCol w="1516062">
                  <a:extLst>
                    <a:ext uri="{9D8B030D-6E8A-4147-A177-3AD203B41FA5}">
                      <a16:colId xmlns:a16="http://schemas.microsoft.com/office/drawing/2014/main" val="2363091572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File names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Description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PENMSH XP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620860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penmsh.inp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Meshing parameters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Required 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63683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prbname#.inp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Meshing per ‘z level’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Required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280343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prbname.src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Fixed source grid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28471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prbname.spc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Source spectrum 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144737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prbname.chi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Fission spectrum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636785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prbname.mba </a:t>
                      </a:r>
                      <a:endParaRPr kumimoji="1" lang="en-US" altLang="zh-CN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Material balance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443588"/>
                  </a:ext>
                </a:extLst>
              </a:tr>
              <a:tr h="898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prbname#.flx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or 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prb#.flx 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or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.fjn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 files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Group fluxes (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.flx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 or current (</a:t>
                      </a:r>
                      <a:r>
                        <a:rPr kumimoji="1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.fjn</a:t>
                      </a:r>
                      <a:r>
                        <a:rPr kumimoji="1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) generated by PENDATA from PENTRAN calculation</a:t>
                      </a:r>
                      <a:endParaRPr kumimoji="1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Optional</a:t>
                      </a:r>
                      <a:endParaRPr kumimoji="1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08795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6" descr="2dmo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4051515" cy="362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9"/>
          <p:cNvSpPr>
            <a:spLocks noChangeArrowheads="1"/>
          </p:cNvSpPr>
          <p:nvPr/>
        </p:nvSpPr>
        <p:spPr bwMode="blackWhite">
          <a:xfrm>
            <a:off x="609600" y="914400"/>
            <a:ext cx="7543800" cy="52322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Geometry Slice from PENMSH-XP</a:t>
            </a: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414" name="Text Box 10"/>
          <p:cNvSpPr txBox="1">
            <a:spLocks noChangeArrowheads="1"/>
          </p:cNvSpPr>
          <p:nvPr/>
        </p:nvSpPr>
        <p:spPr bwMode="blackWhite">
          <a:xfrm>
            <a:off x="914400" y="5257800"/>
            <a:ext cx="70104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2-D </a:t>
            </a:r>
            <a:r>
              <a:rPr lang="en-US" altLang="zh-CN" dirty="0" smtClean="0"/>
              <a:t>Geometry, Flux Plots, nuclear </a:t>
            </a:r>
            <a:r>
              <a:rPr lang="en-US" altLang="zh-CN" dirty="0"/>
              <a:t>reactor </a:t>
            </a:r>
            <a:r>
              <a:rPr lang="en-US" altLang="zh-CN" dirty="0" smtClean="0"/>
              <a:t>model</a:t>
            </a:r>
          </a:p>
          <a:p>
            <a:pPr>
              <a:spcBef>
                <a:spcPct val="50000"/>
              </a:spcBef>
            </a:pPr>
            <a:endParaRPr lang="en-US" altLang="zh-CN" dirty="0" smtClean="0"/>
          </a:p>
          <a:p>
            <a:pPr>
              <a:spcBef>
                <a:spcPct val="50000"/>
              </a:spcBef>
            </a:pPr>
            <a:endParaRPr lang="en-US" altLang="zh-CN" dirty="0"/>
          </a:p>
        </p:txBody>
      </p:sp>
      <p:pic>
        <p:nvPicPr>
          <p:cNvPr id="8" name="Picture 17" descr="3Dcut-g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4800600" y="1600200"/>
            <a:ext cx="4029704" cy="3581400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381000" y="1524000"/>
            <a:ext cx="8382000" cy="5105400"/>
          </a:xfrm>
          <a:prstGeom prst="rect">
            <a:avLst/>
          </a:prstGeom>
          <a:solidFill>
            <a:srgbClr val="B2B2B2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Uses MPI Message Passing </a:t>
            </a: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Interface library </a:t>
            </a:r>
            <a:endParaRPr lang="en-US" sz="2800" dirty="0">
              <a:solidFill>
                <a:srgbClr val="0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Performs </a:t>
            </a: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all I/O in parallel by each processor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Uses a local, partitioned memory for memory intensive arrays (angular fluxes, etc)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i="1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Tuning </a:t>
            </a:r>
            <a:r>
              <a:rPr lang="en-US" sz="28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feature for optimum </a:t>
            </a: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memory use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Automatic scheduling based on a user-specified parallel </a:t>
            </a:r>
            <a:r>
              <a:rPr lang="en-US" sz="2800" i="1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decomposition weighting vector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Optimized Processor MPI “Communicators”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Minimized messages, comm. processor “planes</a:t>
            </a:r>
            <a:r>
              <a:rPr lang="en-US" sz="2400" dirty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” </a:t>
            </a:r>
            <a:endParaRPr lang="en-US" sz="2400" dirty="0" smtClean="0">
              <a:solidFill>
                <a:srgbClr val="0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Differencing</a:t>
            </a:r>
            <a:endParaRPr lang="en-US" sz="2800" dirty="0">
              <a:solidFill>
                <a:srgbClr val="0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76400" y="304800"/>
            <a:ext cx="5791200" cy="10668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PENTRAN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Parallel Implementation</a:t>
            </a:r>
            <a:endParaRPr kumimoji="0" lang="en-US" sz="36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976F-4209-42E4-8F84-84156EA78883}" type="slidenum">
              <a:rPr lang="en-US"/>
              <a:pPr/>
              <a:t>24</a:t>
            </a:fld>
            <a:endParaRPr lang="en-US"/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838200" y="1295400"/>
            <a:ext cx="571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685800" y="1219200"/>
            <a:ext cx="472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pic>
        <p:nvPicPr>
          <p:cNvPr id="308235" name="Picture 11"/>
          <p:cNvPicPr>
            <a:picLocks noChangeAspect="1" noChangeArrowheads="1"/>
          </p:cNvPicPr>
          <p:nvPr/>
        </p:nvPicPr>
        <p:blipFill>
          <a:blip r:embed="rId3">
            <a:lum bright="-2000"/>
          </a:blip>
          <a:srcRect/>
          <a:stretch>
            <a:fillRect/>
          </a:stretch>
        </p:blipFill>
        <p:spPr bwMode="auto">
          <a:xfrm>
            <a:off x="2362200" y="1828800"/>
            <a:ext cx="3940175" cy="304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762000" y="5029200"/>
            <a:ext cx="5410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+mn-lt"/>
              </a:rPr>
              <a:t>PENTRAN 3-D model of fuel storage cask, 1/4 symmetry, 40 Group P3-S12, 318,426 cells : </a:t>
            </a:r>
            <a:r>
              <a:rPr lang="en-US" sz="2400" b="1" i="1" dirty="0">
                <a:latin typeface="+mn-lt"/>
              </a:rPr>
              <a:t>2.14 Billion </a:t>
            </a:r>
            <a:r>
              <a:rPr lang="en-US" sz="2400" b="1" i="1" dirty="0" err="1">
                <a:latin typeface="+mn-lt"/>
              </a:rPr>
              <a:t>Eqns</a:t>
            </a:r>
            <a:r>
              <a:rPr lang="en-US" sz="2400" b="1" i="1" dirty="0">
                <a:latin typeface="+mn-lt"/>
              </a:rPr>
              <a:t>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457200"/>
            <a:ext cx="7543800" cy="6858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lvl="0" algn="ctr" eaLnBrk="1" fontAlgn="auto" hangingPunct="1">
              <a:spcAft>
                <a:spcPts val="0"/>
              </a:spcAft>
            </a:pPr>
            <a:r>
              <a:rPr lang="en-US" sz="4000" b="1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Memory Tuning Example:</a:t>
            </a:r>
          </a:p>
          <a:p>
            <a:pPr lvl="0" algn="ctr" eaLnBrk="1" fontAlgn="auto" hangingPunct="1">
              <a:spcAft>
                <a:spcPts val="0"/>
              </a:spcAft>
            </a:pPr>
            <a:r>
              <a:rPr lang="en-US" sz="4000" b="1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	Fuel Cask 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4">
            <a:lum bright="-2000"/>
          </a:blip>
          <a:srcRect/>
          <a:stretch>
            <a:fillRect/>
          </a:stretch>
        </p:blipFill>
        <p:spPr bwMode="auto">
          <a:xfrm>
            <a:off x="228600" y="1828800"/>
            <a:ext cx="2261394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30" name="Picture 6"/>
          <p:cNvPicPr>
            <a:picLocks noChangeAspect="1" noChangeArrowheads="1"/>
          </p:cNvPicPr>
          <p:nvPr/>
        </p:nvPicPr>
        <p:blipFill>
          <a:blip r:embed="rId5">
            <a:lum bright="-2000"/>
          </a:blip>
          <a:srcRect/>
          <a:stretch>
            <a:fillRect/>
          </a:stretch>
        </p:blipFill>
        <p:spPr bwMode="auto">
          <a:xfrm>
            <a:off x="6248400" y="1828800"/>
            <a:ext cx="25876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229600" cy="1139825"/>
          </a:xfrm>
        </p:spPr>
        <p:txBody>
          <a:bodyPr/>
          <a:lstStyle/>
          <a:p>
            <a:pPr algn="ctr"/>
            <a:r>
              <a:rPr lang="en-US" sz="3600" b="1" dirty="0"/>
              <a:t>Cask 3-D Flux Distribution</a:t>
            </a:r>
          </a:p>
        </p:txBody>
      </p:sp>
      <p:pic>
        <p:nvPicPr>
          <p:cNvPr id="126979" name="Picture 3" descr="Group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 t="1682"/>
          <a:stretch>
            <a:fillRect/>
          </a:stretch>
        </p:blipFill>
        <p:spPr>
          <a:xfrm>
            <a:off x="685800" y="1143000"/>
            <a:ext cx="3536950" cy="5064125"/>
          </a:xfrm>
          <a:noFill/>
          <a:ln/>
        </p:spPr>
      </p:pic>
      <p:pic>
        <p:nvPicPr>
          <p:cNvPr id="126980" name="Picture 4" descr="group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 t="3363"/>
          <a:stretch>
            <a:fillRect/>
          </a:stretch>
        </p:blipFill>
        <p:spPr>
          <a:xfrm>
            <a:off x="4876800" y="1143000"/>
            <a:ext cx="3379788" cy="5064125"/>
          </a:xfrm>
          <a:noFill/>
          <a:ln/>
        </p:spPr>
      </p:pic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Group 1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4953000" y="1295400"/>
            <a:ext cx="2590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Group 22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971800" y="5486400"/>
            <a:ext cx="12192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solidFill>
                  <a:schemeClr val="accent4">
                    <a:lumMod val="10000"/>
                  </a:schemeClr>
                </a:solidFill>
              </a:rPr>
              <a:t>By Shedlock &amp; Haghighat</a:t>
            </a:r>
            <a:endParaRPr lang="en-US" sz="14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C4E0-22D4-458E-94DA-827C043BFC16}" type="slidenum">
              <a:rPr lang="en-US"/>
              <a:pPr/>
              <a:t>26</a:t>
            </a:fld>
            <a:endParaRPr lang="en-US"/>
          </a:p>
        </p:txBody>
      </p:sp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838200" y="1295400"/>
            <a:ext cx="5715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32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0517" name="Rectangle 5"/>
          <p:cNvSpPr>
            <a:spLocks noChangeArrowheads="1"/>
          </p:cNvSpPr>
          <p:nvPr/>
        </p:nvSpPr>
        <p:spPr bwMode="auto">
          <a:xfrm>
            <a:off x="685800" y="1219200"/>
            <a:ext cx="472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</a:p>
        </p:txBody>
      </p:sp>
      <p:pic>
        <p:nvPicPr>
          <p:cNvPr id="3205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371600"/>
            <a:ext cx="4419600" cy="36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051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944813"/>
            <a:ext cx="4724400" cy="39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0520" name="Text Box 8"/>
          <p:cNvSpPr txBox="1">
            <a:spLocks noChangeArrowheads="1"/>
          </p:cNvSpPr>
          <p:nvPr/>
        </p:nvSpPr>
        <p:spPr bwMode="auto">
          <a:xfrm>
            <a:off x="4648200" y="1371600"/>
            <a:ext cx="3962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+mn-lt"/>
              </a:rPr>
              <a:t>Original ISFSI Cask Model global upper limit memory specification wasteful</a:t>
            </a:r>
          </a:p>
        </p:txBody>
      </p:sp>
      <p:sp>
        <p:nvSpPr>
          <p:cNvPr id="320521" name="Text Box 9"/>
          <p:cNvSpPr txBox="1">
            <a:spLocks noChangeArrowheads="1"/>
          </p:cNvSpPr>
          <p:nvPr/>
        </p:nvSpPr>
        <p:spPr bwMode="auto">
          <a:xfrm>
            <a:off x="152400" y="5029200"/>
            <a:ext cx="426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dirty="0">
                <a:latin typeface="+mn-lt"/>
              </a:rPr>
              <a:t>Optimized </a:t>
            </a:r>
            <a:r>
              <a:rPr lang="en-US" sz="2400" i="1" dirty="0">
                <a:latin typeface="+mn-lt"/>
              </a:rPr>
              <a:t>Memory Tuning</a:t>
            </a:r>
            <a:r>
              <a:rPr lang="en-US" sz="2400" dirty="0">
                <a:latin typeface="+mn-lt"/>
              </a:rPr>
              <a:t> Cask Model with Two-Level memory specification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09600" y="381000"/>
            <a:ext cx="7924800" cy="8382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lvl="0" algn="ctr" eaLnBrk="1" fontAlgn="auto" hangingPunct="1">
              <a:spcAft>
                <a:spcPts val="0"/>
              </a:spcAft>
            </a:pPr>
            <a:r>
              <a:rPr lang="en-US" sz="4000" b="1" noProof="1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Two-Level Memory Tuning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ChangeArrowheads="1"/>
          </p:cNvSpPr>
          <p:nvPr/>
        </p:nvSpPr>
        <p:spPr bwMode="auto">
          <a:xfrm>
            <a:off x="533400" y="1524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3-Level Adaptive Differencing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457200" y="1219200"/>
            <a:ext cx="8229600" cy="45720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PENTRAN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has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 </a:t>
            </a:r>
            <a:r>
              <a:rPr lang="en-US" sz="28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adaptive </a:t>
            </a:r>
            <a:r>
              <a:rPr lang="en-US" sz="28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differencing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levels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All schemes based on 0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spatial moment balance 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Less parallel information to pass on a given mesh compared to higher order methods</a:t>
            </a:r>
          </a:p>
          <a:p>
            <a:pPr marL="285750" indent="-285750" algn="l" eaLnBrk="1" hangingPunct="1">
              <a:spcBef>
                <a:spcPct val="20000"/>
              </a:spcBef>
            </a:pP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1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Diamond Zero (DZ)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DZ until a </a:t>
            </a:r>
            <a:r>
              <a:rPr lang="en-US" sz="20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fixup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needed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2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Directional Theta-Weighted (DTW)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until weight exceeds 0.95       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(Petrovic and Haghighat)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: Exponential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Directional-Iterative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EDI)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Intended for severe streaming	 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sz="1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Sjoden; Sjoden </a:t>
            </a:r>
            <a:r>
              <a:rPr lang="en-US" sz="1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Haghighat)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12192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400">
                <a:effectLst>
                  <a:outerShdw blurRad="38100" dist="38100" dir="2700000" algn="tl">
                    <a:srgbClr val="000000"/>
                  </a:outerShdw>
                </a:effectLst>
              </a:rPr>
              <a:t>Level 1:  DZ</a:t>
            </a:r>
            <a:endParaRPr 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609600" y="1371600"/>
            <a:ext cx="7924800" cy="48768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Diamond Zero (DZ) Differencing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Still main scheme in many production codes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Simple, fast, linear flux extrapolation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Good in source regions/slowly varying flux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Non-linear “zero fixup” when exiting flux &lt; 0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Prone to unphysical solution oscillations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Very ill-conditioned for parallel processing</a:t>
            </a:r>
          </a:p>
        </p:txBody>
      </p:sp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1143000" y="2209800"/>
          <a:ext cx="5842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5" name="Equation" r:id="rId4" imgW="2539800" imgH="393480" progId="Equation.3">
                  <p:embed/>
                </p:oleObj>
              </mc:Choice>
              <mc:Fallback>
                <p:oleObj name="Equation" r:id="rId4" imgW="2539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209800"/>
                        <a:ext cx="5842000" cy="901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533400" y="1219200"/>
            <a:ext cx="8610600" cy="48768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Directional Theta Weighted Differencing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evolution from TW scheme (Rhoades &amp; Engle) to a directional weighting by Petrovic and Haghighat</a:t>
            </a:r>
            <a:endParaRPr lang="en-US" sz="2400" i="1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i="1">
                <a:effectLst>
                  <a:outerShdw blurRad="38100" dist="38100" dir="2700000" algn="tl">
                    <a:srgbClr val="000000"/>
                  </a:outerShdw>
                </a:effectLst>
              </a:rPr>
              <a:t>positive</a:t>
            </a: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, with "proper” stable flux behavior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eliminates inherent oscillations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excellent in general, costs ~10%&gt;DZ in 3-D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</a:rPr>
              <a:t>inaccurate with severe streaming, larger cells 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equivalent to step scheme when cells are thick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4478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2:  DTW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4876800" cy="1419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3262313" cy="6715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1910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Presented by </a:t>
            </a:r>
          </a:p>
          <a:p>
            <a:r>
              <a:rPr lang="en-US" sz="2400" b="1" dirty="0" smtClean="0"/>
              <a:t>Glenn E. Sjoden, Ph.D., P.E.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914400"/>
            <a:ext cx="2514600" cy="2241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8374660" y="0"/>
            <a:ext cx="769340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38200" y="3429000"/>
            <a:ext cx="7772400" cy="6096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PENTRAN  Code Overview</a:t>
            </a:r>
            <a:endParaRPr kumimoji="0" lang="en-US" sz="4400" b="0" i="1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12954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3: EDI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381000" y="1371600"/>
            <a:ext cx="8610600" cy="44196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Exponential Directional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Iterative Differencing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DTW predictor provides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coefficient guess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auxiliary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Grew from EDW scheme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EDI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formulation corrects average, outgoing flux 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Still a 0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order based (spatial moment) scheme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Inherent positivity, accuracy in severe streaming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Cost: up to 2x DTW 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3-D, depending on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l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coeff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iterations 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685800" y="2133600"/>
          <a:ext cx="82296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9" name="Bitmap Image" r:id="rId4" imgW="8828571" imgH="676369" progId="PBrush">
                  <p:embed/>
                </p:oleObj>
              </mc:Choice>
              <mc:Fallback>
                <p:oleObj name="Bitmap Image" r:id="rId4" imgW="8828571" imgH="676369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3519" b="13519"/>
                      <a:stretch>
                        <a:fillRect/>
                      </a:stretch>
                    </p:blipFill>
                    <p:spPr bwMode="auto">
                      <a:xfrm>
                        <a:off x="685800" y="2133600"/>
                        <a:ext cx="82296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457200" y="1219200"/>
            <a:ext cx="8686800" cy="50292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Consider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auxiliary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partial derivatives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Applying the balance equation along </a:t>
            </a:r>
            <a:r>
              <a:rPr lang="en-US" sz="28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yields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						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Fixed point							iteration						 formulations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Costs ~40%&gt;DZ						  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2438400" y="304800"/>
            <a:ext cx="426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 eaLnBrk="1" hangingPunct="1"/>
            <a:r>
              <a:rPr lang="en-US" sz="4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3: EDI</a:t>
            </a:r>
            <a:endParaRPr lang="en-US" sz="4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3"/>
          <a:srcRect t="7681" b="7681"/>
          <a:stretch>
            <a:fillRect/>
          </a:stretch>
        </p:blipFill>
        <p:spPr bwMode="auto">
          <a:xfrm>
            <a:off x="914400" y="3276600"/>
            <a:ext cx="80772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4"/>
          <a:srcRect t="10435" b="17392"/>
          <a:stretch>
            <a:fillRect/>
          </a:stretch>
        </p:blipFill>
        <p:spPr bwMode="auto">
          <a:xfrm>
            <a:off x="914400" y="1752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4233863"/>
            <a:ext cx="533400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228600" y="152400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/>
            <a:r>
              <a:rPr lang="en-US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EDI: </a:t>
            </a: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NSE Vol 155, pp. 179-189 (Feb 2007)</a:t>
            </a: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7696200" y="6324600"/>
            <a:ext cx="12192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sz="1200">
                <a:latin typeface="Times New Roman" pitchFamily="18" charset="0"/>
              </a:rPr>
              <a:t>                  </a:t>
            </a:r>
            <a:fld id="{E47E48A2-49A3-49EF-8DFF-A523C5922A27}" type="slidenum">
              <a:rPr kumimoji="1" lang="en-US" sz="1200">
                <a:latin typeface="Times New Roman" pitchFamily="18" charset="0"/>
              </a:rPr>
              <a:pPr algn="l">
                <a:spcBef>
                  <a:spcPct val="50000"/>
                </a:spcBef>
              </a:pPr>
              <a:t>32</a:t>
            </a:fld>
            <a:endParaRPr kumimoji="1" lang="en-US" sz="1200">
              <a:latin typeface="Times New Roman" pitchFamily="18" charset="0"/>
            </a:endParaRPr>
          </a:p>
        </p:txBody>
      </p:sp>
      <p:pic>
        <p:nvPicPr>
          <p:cNvPr id="10855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066800"/>
            <a:ext cx="4106863" cy="50292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12192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Non-Upgraded Schemes</a:t>
            </a:r>
            <a:endParaRPr lang="en-US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533400" y="990600"/>
            <a:ext cx="8001000" cy="54864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Scheme 4:  EDW Scheme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Similar to EDI scheme, but exponential arguments fixed at initial guess from DTW without iteration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Not typically as accurate as EDI, but can be a compromise between speed and accuracy when regions are known to require exponential treatment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Is not part of the 1-2-3 adaptive differencing sequence and must be selected by the user</a:t>
            </a:r>
          </a:p>
        </p:txBody>
      </p:sp>
    </p:spTree>
    <p:extLst>
      <p:ext uri="{BB962C8B-B14F-4D97-AF65-F5344CB8AC3E}">
        <p14:creationId xmlns:p14="http://schemas.microsoft.com/office/powerpoint/2010/main" val="1551021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1219200" y="0"/>
            <a:ext cx="655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l" eaLnBrk="1" hangingPunct="1"/>
            <a:r>
              <a:rPr 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Non-Upgraded Schemes</a:t>
            </a:r>
            <a:endParaRPr lang="en-US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533400" y="990600"/>
            <a:ext cx="8001000" cy="54864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Scheme 5:  CRT Scheme </a:t>
            </a:r>
            <a:r>
              <a:rPr lang="en-US" sz="1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(Developed by Yi and Haghighat)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Characteristic Ray Trace (CRT) is a block-oriented transport solution method adapted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for a coarse-mesh where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the transport is solved along a characteristic ray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projected across the coarse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mesh coupled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flow to surrounding Sn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meshes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Each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set of characteristic rays are parallel to a direction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of the 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angular quadrature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from Sn.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onsiders </a:t>
            </a:r>
            <a:r>
              <a:rPr lang="en-US" sz="2400" dirty="0"/>
              <a:t>the whole coarse mesh as one </a:t>
            </a:r>
            <a:r>
              <a:rPr lang="en-US" sz="2400" dirty="0" smtClean="0"/>
              <a:t>region</a:t>
            </a:r>
            <a:endParaRPr lang="en-US" sz="2400" dirty="0"/>
          </a:p>
          <a:p>
            <a:pPr marL="1257300" lvl="2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cross-section and angular source terms are constant throughout the </a:t>
            </a:r>
            <a:r>
              <a:rPr lang="en-US" sz="2400" dirty="0" smtClean="0"/>
              <a:t>region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400" dirty="0" smtClean="0"/>
              <a:t>CRT is </a:t>
            </a:r>
            <a:r>
              <a:rPr lang="en-US" sz="2400" b="1" u="sng" dirty="0" smtClean="0"/>
              <a:t>not</a:t>
            </a:r>
            <a:r>
              <a:rPr lang="en-US" sz="2400" dirty="0" smtClean="0"/>
              <a:t> allowed for CMs containing fission or independent sources</a:t>
            </a:r>
          </a:p>
          <a:p>
            <a:pPr marL="1257300" lvl="2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4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Still main scheme in many production codes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Simple, fast, linear flux extrapolation</a:t>
            </a:r>
          </a:p>
          <a:p>
            <a:pPr marL="742950" lvl="1" indent="-285750" algn="l" eaLnBrk="1" hangingPunct="1">
              <a:spcBef>
                <a:spcPct val="20000"/>
              </a:spcBef>
              <a:buFontTx/>
              <a:buChar char="+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Good in source regions/slowly varying flux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Non-linear “zero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fixup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” when exiting flux &lt; 0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Prone to unphysical solution oscillations</a:t>
            </a:r>
          </a:p>
          <a:p>
            <a:pPr marL="742950" lvl="1" indent="-285750" algn="l" eaLnBrk="1" hangingPunct="1">
              <a:spcBef>
                <a:spcPct val="20000"/>
              </a:spcBef>
              <a:buFont typeface="Tahoma" pitchFamily="34" charset="0"/>
              <a:buChar char="–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Very ill-conditioned for 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16832042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7DF-AA57-424C-90BB-19128160E387}" type="slidenum">
              <a:rPr lang="en-US"/>
              <a:pPr/>
              <a:t>35</a:t>
            </a:fld>
            <a:endParaRPr lang="en-US"/>
          </a:p>
        </p:txBody>
      </p:sp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990600" y="152400"/>
            <a:ext cx="7620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3-Level Adaptive 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Differencing: Selective Upgrade/Tuning Feature</a:t>
            </a:r>
            <a:endParaRPr lang="en-US" sz="1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16419" name="Rectangle 3"/>
          <p:cNvSpPr>
            <a:spLocks noChangeArrowheads="1"/>
          </p:cNvSpPr>
          <p:nvPr/>
        </p:nvSpPr>
        <p:spPr bwMode="auto">
          <a:xfrm>
            <a:off x="-228600" y="1447800"/>
            <a:ext cx="9220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 algn="l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1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→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2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: DZ to DTW Upgrade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DZ until a fixup is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needed 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742950" lvl="1" indent="-285750" algn="l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r>
              <a:rPr lang="en-US" sz="2400" i="1" u="sng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Level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→ </a:t>
            </a:r>
            <a:r>
              <a:rPr lang="en-US" sz="2400" i="1" u="sng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Level 3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: DTW to EDI Upgrade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until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DTW weight </a:t>
            </a: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exceeds </a:t>
            </a: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0.95 (weights close to 1 indicate ‘step’ differencing)</a:t>
            </a:r>
          </a:p>
          <a:p>
            <a:pPr marL="1600200" lvl="3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Strategy effective for no or low-level source</a:t>
            </a:r>
          </a:p>
          <a:p>
            <a:pPr marL="1600200" lvl="3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For strong sources, a test is performed with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‘qfratio’</a:t>
            </a:r>
          </a:p>
          <a:p>
            <a:pPr marL="2057400" lvl="4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lang="en-US" sz="2000" i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qfratio &gt; 1.00 (default), DTW persists and we do not upgrade</a:t>
            </a:r>
          </a:p>
          <a:p>
            <a:pPr marL="1600200" lvl="3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en-U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No upgrade is performed if optical thickness of cells is less than 0.02 – for ‘vanishingly thin cells’ – stay with DTW</a:t>
            </a:r>
          </a:p>
          <a:p>
            <a:pPr marL="1143000" lvl="2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1143000" lvl="2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en-US" sz="20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4800600"/>
            <a:ext cx="46863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ChangeArrowheads="1"/>
          </p:cNvSpPr>
          <p:nvPr/>
        </p:nvSpPr>
        <p:spPr bwMode="auto">
          <a:xfrm>
            <a:off x="533400" y="1219200"/>
            <a:ext cx="822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–"/>
            </a:pPr>
            <a:endParaRPr lang="en-US" sz="2800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1066800" y="228600"/>
            <a:ext cx="731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Numerical Testing: Simple </a:t>
            </a:r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Slab</a:t>
            </a:r>
            <a:endParaRPr lang="en-US" sz="16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5029200"/>
            <a:ext cx="79152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3"/>
          <a:srcRect l="2817" r="11972"/>
          <a:stretch>
            <a:fillRect/>
          </a:stretch>
        </p:blipFill>
        <p:spPr bwMode="auto">
          <a:xfrm>
            <a:off x="0" y="838200"/>
            <a:ext cx="92202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685800" y="1676400"/>
            <a:ext cx="7848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Uses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higher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order mesh coupling scheme: 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Taylor Projection Mesh Coupling (TPMC) 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Accelerations…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Two-grid 3-D TPMC-coupled “/” multi-grid transport acceleration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PCR with a zoned rebalance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acceleration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Preconditioning with REPRO</a:t>
            </a:r>
          </a:p>
          <a:p>
            <a:pPr marL="1200150" lvl="2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Use a previous model to accelerate computation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Multigroup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&amp; One-level SI schemes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304800"/>
            <a:ext cx="7467600" cy="11430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 smtClean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Other Numerical Treatments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152400" y="1371600"/>
            <a:ext cx="8610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noProof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Coupling of Discontinuous </a:t>
            </a:r>
            <a:r>
              <a:rPr lang="en-US" sz="2800" b="1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grid densities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Allow high definition in ROIs, parallel load balance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b="1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First Order Taylor projection of angular fluxes at interface between discontinuous grid surfaces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Flow Step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Particle Balance Step 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noProof="1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Important for 							“Coarse to Fine”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3276600"/>
            <a:ext cx="4752975" cy="2835275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381000" y="5486400"/>
          <a:ext cx="3670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3" name="Equation" r:id="rId5" imgW="2908080" imgH="419040" progId="Equation.3">
                  <p:embed/>
                </p:oleObj>
              </mc:Choice>
              <mc:Fallback>
                <p:oleObj name="Equation" r:id="rId5" imgW="29080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486400"/>
                        <a:ext cx="3670300" cy="5286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381000"/>
            <a:ext cx="8458200" cy="11430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1" smtClean="0">
                <a:ln w="6350">
                  <a:noFill/>
                </a:ln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Taylor Projection Mesh Coupling</a:t>
            </a:r>
            <a:endParaRPr kumimoji="0" lang="en-US" sz="3600" b="1" i="0" u="none" strike="noStrike" kern="1200" cap="none" spc="0" normalizeH="0" baseline="0" noProof="0" dirty="0">
              <a:ln w="6350">
                <a:noFill/>
              </a:ln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533400" y="1676400"/>
            <a:ext cx="8382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Allows for automatic Red-Black or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Block-Jacobi, Automatic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load balancing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Anisotropic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scattering, arbitrary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moments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3-D angular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quadratures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level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symmetric through S</a:t>
            </a:r>
            <a:r>
              <a:rPr lang="en-US" sz="280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Legendre-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Chebychev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Pn-Tn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),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arbitrary order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Vacuum, reflective, group-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albedo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boundaries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Volumetric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sources, plane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surface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fluxes, currents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PENDATA, other utilities…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66800" y="762000"/>
            <a:ext cx="6400800" cy="8382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More Features</a:t>
            </a: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solidFill>
                <a:schemeClr val="tx1"/>
              </a:soli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228600"/>
            <a:ext cx="1367593" cy="1219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685800"/>
            <a:ext cx="6781800" cy="7747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600" b="1" dirty="0"/>
              <a:t>PENTRAN Code </a:t>
            </a:r>
            <a:r>
              <a:rPr lang="en-US" sz="3600" b="1" dirty="0" smtClean="0"/>
              <a:t>Update</a:t>
            </a:r>
            <a:endParaRPr lang="en-US" sz="3600" b="1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defRPr/>
            </a:pPr>
            <a:fld id="{5AB26787-A8CB-4301-9541-D400BA9CDDB3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 eaLnBrk="1" hangingPunct="1">
                <a:defRPr/>
              </a:pPr>
              <a:t>4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04800" y="1524000"/>
            <a:ext cx="8458200" cy="4419600"/>
          </a:xfrm>
          <a:prstGeom prst="rect">
            <a:avLst/>
          </a:prstGeom>
          <a:solidFill>
            <a:srgbClr val="000080">
              <a:alpha val="35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To be available Free to Universities via RSICC at ORNL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hlinkClick r:id="rId3"/>
              </a:rPr>
              <a:t>http://www-rsicc.ornl.gov/</a:t>
            </a: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US Citizens and US Residents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PENTRAN runs on ALL types of distributed parallel computers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Parallel decomposition in Angle, Energy, and Space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ANSI F90 standard code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Tested on up to 4096 Cores with excellent scaling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Has undergone significant benchmarking</a:t>
            </a:r>
          </a:p>
          <a:p>
            <a:pPr marL="800100" lvl="1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Is under continuous enhancement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Training is available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r>
              <a:rPr lang="en-US" sz="2000" b="1" kern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In cooperative development between HSW Technologies LLC and Georgia Tech/NRE</a:t>
            </a:r>
          </a:p>
          <a:p>
            <a:pPr marL="342900" lvl="0" indent="-342900" algn="l" eaLnBrk="1" hangingPunct="1">
              <a:spcBef>
                <a:spcPct val="20000"/>
              </a:spcBef>
              <a:buClr>
                <a:schemeClr val="hlink"/>
              </a:buClr>
              <a:buSzPct val="120000"/>
              <a:buFontTx/>
              <a:buChar char="•"/>
            </a:pPr>
            <a:endParaRPr lang="en-US" sz="1600" b="1" kern="0" dirty="0" smtClean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81000" y="1219200"/>
            <a:ext cx="5105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Demonstrated 97% to 98% parallel fraction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Performance depends on problem, decomposition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Development focus on high accuracy &amp; parallel efficiency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Numerous applications over the past </a:t>
            </a:r>
            <a:r>
              <a:rPr lang="en-US" sz="2400" i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14 </a:t>
            </a:r>
            <a:r>
              <a:rPr lang="en-US" sz="24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years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Speedups of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50-nx100 are achievable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Demonstrated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scalability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http://www.hswtech.com/pdfs/PENTRANmanual.pdf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62000" y="228600"/>
            <a:ext cx="7543800" cy="11430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PENTRAN</a:t>
            </a:r>
            <a:r>
              <a:rPr kumimoji="0" lang="en-US" sz="4100" b="1" i="1" u="none" strike="noStrike" kern="1200" cap="none" spc="0" normalizeH="0" baseline="-25000" noProof="1" smtClean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0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  <a:effectLst>
                <a:outerShdw blurRad="114300" dist="1016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990600"/>
            <a:ext cx="3617908" cy="46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62000" y="762000"/>
            <a:ext cx="7848600" cy="762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Simple Example: </a:t>
            </a:r>
            <a:r>
              <a:rPr lang="en-US" sz="40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hello.f</a:t>
            </a:r>
            <a:endParaRPr 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90488" y="1641475"/>
          <a:ext cx="4419600" cy="477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0" name="Worksheet" r:id="rId4" imgW="5905800" imgH="5924880" progId="Excel.Sheet.8">
                  <p:embed/>
                </p:oleObj>
              </mc:Choice>
              <mc:Fallback>
                <p:oleObj name="Worksheet" r:id="rId4" imgW="5905800" imgH="592488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641475"/>
                        <a:ext cx="4419600" cy="47799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4551363" y="1622425"/>
          <a:ext cx="4495800" cy="523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1" name="Worksheet" r:id="rId6" imgW="5905800" imgH="6607440" progId="Excel.Sheet.8">
                  <p:embed/>
                </p:oleObj>
              </mc:Choice>
              <mc:Fallback>
                <p:oleObj name="Worksheet" r:id="rId6" imgW="5905800" imgH="6607440" progId="Excel.Shee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63" y="1622425"/>
                        <a:ext cx="4495800" cy="5232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381000" y="17526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Times" charset="0"/>
            </a:endParaRP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-1295400" y="4572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Venus-3 Model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28600"/>
            <a:ext cx="4084638" cy="6400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533400" y="1905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PENMSH-XP code used to generate 3-D Cartesian Grid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~85,000 cells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26 Groups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P3-S8 Discrete Ordinates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3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Group 1 Flux Solution: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381000" y="17526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400" b="1">
              <a:effectLst>
                <a:outerShdw blurRad="38100" dist="38100" dir="2700000" algn="tl">
                  <a:srgbClr val="000000"/>
                </a:outerShdw>
              </a:effectLst>
              <a:latin typeface="Times" charset="0"/>
            </a:endParaRPr>
          </a:p>
        </p:txBody>
      </p: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685800" y="3352800"/>
          <a:ext cx="7847013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3" name="Photo Editor Photo" r:id="rId5" imgW="9371429" imgH="3790476" progId="">
                  <p:embed/>
                </p:oleObj>
              </mc:Choice>
              <mc:Fallback>
                <p:oleObj name="Photo Editor Photo" r:id="rId5" imgW="9371429" imgH="379047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75" b="2412"/>
                      <a:stretch>
                        <a:fillRect/>
                      </a:stretch>
                    </p:blipFill>
                    <p:spPr bwMode="auto">
                      <a:xfrm>
                        <a:off x="685800" y="3352800"/>
                        <a:ext cx="7847013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381000" y="1447800"/>
            <a:ext cx="8534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Compared 370 Measured Rxn Rates (Ni, In, Al dosimeters)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vs Integral Rxn Rates computed from PENTRAN					 P3-S8 26 group-dependent fluxes.  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95% C/E values +/-10%; 5% within +/-15% (near P/L rods).</a:t>
            </a:r>
            <a:r>
              <a:rPr lang="en-US" sz="2400" b="1"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 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143000" y="228600"/>
            <a:ext cx="693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Venus-3 Results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BWR Core Shroud Problem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5181600" cy="5943600"/>
          </a:xfrm>
        </p:spPr>
        <p:txBody>
          <a:bodyPr/>
          <a:lstStyle/>
          <a:p>
            <a:pPr eaLnBrk="0" hangingPunct="0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BWR reactor and Core Shroud Assembly…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baffles, jet pumps, steam voids, etc. 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Top) 67 Group P3-S8 coupled neutron-gamma calculation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265,264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 mesh cells 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Solved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12 hours on 48 IBM-SP2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processors…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processors angular, 6 processors spatial decomposition. </a:t>
            </a:r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37223" name="Rectangle 7"/>
          <p:cNvSpPr>
            <a:spLocks noChangeArrowheads="1"/>
          </p:cNvSpPr>
          <p:nvPr/>
        </p:nvSpPr>
        <p:spPr bwMode="auto">
          <a:xfrm>
            <a:off x="-4619625" y="220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endParaRPr lang="en-US"/>
          </a:p>
        </p:txBody>
      </p:sp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3">
            <a:lum bright="6000"/>
          </a:blip>
          <a:srcRect/>
          <a:stretch>
            <a:fillRect/>
          </a:stretch>
        </p:blipFill>
        <p:spPr bwMode="auto">
          <a:xfrm>
            <a:off x="5486400" y="1676400"/>
            <a:ext cx="3482975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BWR Core Shroud Results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14400"/>
            <a:ext cx="5181600" cy="5943600"/>
          </a:xfrm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Displacement per Atom (DPA) in the core shroud shows intense radiation damage where fuel is close to the shroud.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Results </a:t>
            </a:r>
            <a:r>
              <a:rPr lang="en-US" sz="2400" dirty="0"/>
              <a:t>were verified independently by Monte Carlo computations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/>
              <a:t>Multigroup</a:t>
            </a:r>
            <a:r>
              <a:rPr lang="en-US" sz="2400" dirty="0" smtClean="0"/>
              <a:t> </a:t>
            </a:r>
            <a:r>
              <a:rPr lang="en-US" sz="2400" dirty="0"/>
              <a:t>PENTRAN (using BUGLE-96) values were within 5-15% of continuous energy MCNP values. 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(</a:t>
            </a:r>
            <a:r>
              <a:rPr lang="en-US" sz="2400" dirty="0" err="1"/>
              <a:t>Kucukboyaci</a:t>
            </a:r>
            <a:r>
              <a:rPr lang="en-US" sz="2400" dirty="0"/>
              <a:t>, et. al, 2000).  </a:t>
            </a: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-4619625" y="2206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endParaRPr lang="en-US"/>
          </a:p>
        </p:txBody>
      </p:sp>
      <p:pic>
        <p:nvPicPr>
          <p:cNvPr id="1392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981200"/>
            <a:ext cx="3313113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990600" y="0"/>
            <a:ext cx="7391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X-Ray Modeling ...</a:t>
            </a:r>
            <a:endParaRPr 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295400"/>
            <a:ext cx="3259138" cy="32162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228600" y="1143000"/>
            <a:ext cx="5029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90 m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room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discretized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into ~131,000 3-D cells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PENMSH</a:t>
            </a:r>
            <a:r>
              <a:rPr lang="en-US" sz="24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TM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code (8 “z-levels” floor to ceiling)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BUGLE-96: last 4-group photon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xsecs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80kV radiographic W-anode 32 </a:t>
            </a: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mAs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x-ray burst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Rotating anode water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cooled</a:t>
            </a:r>
            <a:endParaRPr lang="en-US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Hybrid X-ray Spectrum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Characteristic X-rays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</a:pPr>
            <a:r>
              <a:rPr lang="en-US" sz="2400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Bremsstrahlung</a:t>
            </a: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continuum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527402"/>
            <a:ext cx="3352800" cy="19622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0" y="3810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1" hangingPunct="1"/>
            <a:r>
              <a:rPr lang="en-US" sz="4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X-Ray </a:t>
            </a:r>
            <a:r>
              <a:rPr lang="en-US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Dose, z=100 cm</a:t>
            </a:r>
            <a:endParaRPr lang="en-US" sz="44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304800" y="3124200"/>
          <a:ext cx="3741738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6" name="Document" r:id="rId4" imgW="3740760" imgH="3133080" progId="Word.Document.8">
                  <p:embed/>
                </p:oleObj>
              </mc:Choice>
              <mc:Fallback>
                <p:oleObj name="Document" r:id="rId4" imgW="3740760" imgH="313308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124200"/>
                        <a:ext cx="3741738" cy="313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/>
          <p:cNvGraphicFramePr>
            <a:graphicFrameLocks noChangeAspect="1"/>
          </p:cNvGraphicFramePr>
          <p:nvPr/>
        </p:nvGraphicFramePr>
        <p:xfrm>
          <a:off x="4038600" y="2209800"/>
          <a:ext cx="4833938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7" name="Document" r:id="rId6" imgW="4833000" imgH="4034520" progId="Word.Document.8">
                  <p:embed/>
                </p:oleObj>
              </mc:Choice>
              <mc:Fallback>
                <p:oleObj name="Document" r:id="rId6" imgW="4833000" imgH="4034520" progId="Word.Document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09800"/>
                        <a:ext cx="4833938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91400" y="228600"/>
            <a:ext cx="1600200" cy="1577975"/>
          </a:xfrm>
          <a:prstGeom prst="rect">
            <a:avLst/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9"/>
          <a:srcRect t="8681" b="5208"/>
          <a:stretch>
            <a:fillRect/>
          </a:stretch>
        </p:blipFill>
        <p:spPr>
          <a:xfrm>
            <a:off x="1524000" y="1447800"/>
            <a:ext cx="3276600" cy="2766639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dirty="0" smtClean="0"/>
              <a:t>Gamma Transport Example</a:t>
            </a:r>
            <a:endParaRPr lang="en-US" dirty="0"/>
          </a:p>
        </p:txBody>
      </p:sp>
      <p:sp>
        <p:nvSpPr>
          <p:cNvPr id="159747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19200"/>
            <a:ext cx="8382000" cy="5791200"/>
          </a:xfrm>
        </p:spPr>
        <p:txBody>
          <a:bodyPr/>
          <a:lstStyle/>
          <a:p>
            <a:pPr lvl="4"/>
            <a:r>
              <a:rPr lang="en-US" dirty="0"/>
              <a:t>   </a:t>
            </a:r>
            <a:r>
              <a:rPr lang="en-US" dirty="0" smtClean="0"/>
              <a:t>0.5 </a:t>
            </a:r>
            <a:r>
              <a:rPr lang="en-US" dirty="0" err="1"/>
              <a:t>MeV</a:t>
            </a:r>
            <a:r>
              <a:rPr lang="en-US" dirty="0"/>
              <a:t>		                      </a:t>
            </a:r>
            <a:r>
              <a:rPr lang="en-US" dirty="0" smtClean="0"/>
              <a:t>   0.5 </a:t>
            </a:r>
            <a:r>
              <a:rPr lang="en-US" dirty="0" err="1"/>
              <a:t>MeV</a:t>
            </a:r>
            <a:endParaRPr lang="en-US" dirty="0"/>
          </a:p>
          <a:p>
            <a:pPr lvl="4"/>
            <a:r>
              <a:rPr lang="en-US" dirty="0"/>
              <a:t>   </a:t>
            </a:r>
            <a:r>
              <a:rPr lang="en-US" dirty="0" smtClean="0"/>
              <a:t>  forward</a:t>
            </a:r>
            <a:r>
              <a:rPr lang="en-US" dirty="0"/>
              <a:t>			</a:t>
            </a:r>
            <a:r>
              <a:rPr lang="en-US" dirty="0" smtClean="0"/>
              <a:t>	    </a:t>
            </a:r>
            <a:r>
              <a:rPr lang="en-US" dirty="0" err="1" smtClean="0"/>
              <a:t>adjoint</a:t>
            </a:r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r>
              <a:rPr lang="en-US" dirty="0"/>
              <a:t>                     				 </a:t>
            </a:r>
            <a:r>
              <a:rPr lang="en-US" dirty="0" smtClean="0"/>
              <a:t>					  (relative </a:t>
            </a:r>
            <a:r>
              <a:rPr lang="en-US" dirty="0"/>
              <a:t>to</a:t>
            </a:r>
          </a:p>
          <a:p>
            <a:pPr lvl="4"/>
            <a:r>
              <a:rPr lang="en-US" dirty="0"/>
              <a:t> 					   </a:t>
            </a:r>
            <a:r>
              <a:rPr lang="en-US" dirty="0" smtClean="0"/>
              <a:t>detector	               </a:t>
            </a:r>
            <a:r>
              <a:rPr lang="en-US" dirty="0"/>
              <a:t>			 </a:t>
            </a:r>
            <a:r>
              <a:rPr lang="en-US" dirty="0" smtClean="0"/>
              <a:t>  response)</a:t>
            </a:r>
            <a:endParaRPr lang="en-US" dirty="0"/>
          </a:p>
          <a:p>
            <a:pPr lvl="4"/>
            <a:r>
              <a:rPr lang="en-US" dirty="0"/>
              <a:t>  				</a:t>
            </a:r>
          </a:p>
          <a:p>
            <a:pPr lvl="4"/>
            <a:endParaRPr lang="en-US" dirty="0"/>
          </a:p>
          <a:p>
            <a:pPr lvl="4"/>
            <a:r>
              <a:rPr lang="en-US" dirty="0"/>
              <a:t>   </a:t>
            </a:r>
            <a:r>
              <a:rPr lang="en-US" dirty="0" smtClean="0"/>
              <a:t>0.15 </a:t>
            </a:r>
            <a:r>
              <a:rPr lang="en-US" dirty="0" err="1"/>
              <a:t>MeV</a:t>
            </a:r>
            <a:r>
              <a:rPr lang="en-US" dirty="0"/>
              <a:t>			         </a:t>
            </a:r>
            <a:r>
              <a:rPr lang="en-US" dirty="0" smtClean="0"/>
              <a:t>0    0.15 </a:t>
            </a:r>
            <a:r>
              <a:rPr lang="en-US" dirty="0" err="1"/>
              <a:t>MeV</a:t>
            </a:r>
            <a:endParaRPr lang="en-US" dirty="0"/>
          </a:p>
          <a:p>
            <a:pPr lvl="4"/>
            <a:r>
              <a:rPr lang="en-US" dirty="0"/>
              <a:t> </a:t>
            </a:r>
            <a:r>
              <a:rPr lang="en-US" dirty="0" smtClean="0"/>
              <a:t>   forward</a:t>
            </a:r>
            <a:r>
              <a:rPr lang="en-US" dirty="0"/>
              <a:t>				</a:t>
            </a:r>
            <a:r>
              <a:rPr lang="en-US" dirty="0" smtClean="0"/>
              <a:t>      </a:t>
            </a:r>
            <a:r>
              <a:rPr lang="en-US" dirty="0" err="1" smtClean="0"/>
              <a:t>adjoint</a:t>
            </a:r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pic>
        <p:nvPicPr>
          <p:cNvPr id="159749" name="Picture 5" descr="14flxdo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2959100" cy="25781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59750" name="Picture 6" descr="16flxdo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2959100" cy="26035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597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990600"/>
            <a:ext cx="2971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752" name="Picture 8" descr="adj5do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657600"/>
            <a:ext cx="2971800" cy="258286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2100"/>
            <a:ext cx="8229600" cy="8509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“TIEL” </a:t>
            </a:r>
            <a:r>
              <a:rPr lang="en-US" sz="3600" b="1" dirty="0" smtClean="0"/>
              <a:t>Benchmarks Tested the </a:t>
            </a:r>
            <a:r>
              <a:rPr lang="en-US" sz="3600" b="1" dirty="0" err="1" smtClean="0"/>
              <a:t>Numerics</a:t>
            </a:r>
            <a:r>
              <a:rPr lang="en-US" sz="3600" b="1" dirty="0" smtClean="0"/>
              <a:t>…</a:t>
            </a:r>
            <a:endParaRPr lang="en-US" sz="3600" b="1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4953000" cy="495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by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Ganapol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Ganapol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JBC-M&amp;C Division, 2006, Source Series I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 provide a set of analytical benchmark problems, solutions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infinite media, Variety of sources </a:t>
            </a:r>
          </a:p>
          <a:p>
            <a:pPr lvl="2">
              <a:lnSpc>
                <a:spcPct val="80000"/>
              </a:lnSpc>
            </a:pP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Plane, Sphere, Shell, Point…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 documented and solved using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quasi-analytic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Fourier Transform inversion</a:t>
            </a:r>
          </a:p>
          <a:p>
            <a:pPr lvl="1">
              <a:lnSpc>
                <a:spcPct val="80000"/>
              </a:lnSpc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Henyey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-Greenstein (H-G) scattering kernel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σ</a:t>
            </a:r>
            <a:r>
              <a:rPr lang="en-US" sz="1800" i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1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=c 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</a:t>
            </a:r>
            <a:r>
              <a:rPr lang="en-US" sz="18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18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Up to L=24 Scattering Order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unequivocally used as standards of comparison</a:t>
            </a:r>
          </a:p>
          <a:p>
            <a:pPr lvl="1">
              <a:lnSpc>
                <a:spcPct val="80000"/>
              </a:lnSpc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 direct assessment of the quality of solutions and methodologies</a:t>
            </a:r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600200"/>
            <a:ext cx="3962400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3000" y="533400"/>
            <a:ext cx="7162800" cy="6858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 smtClean="0"/>
              <a:t>PENTRAN Parallel Code </a:t>
            </a:r>
            <a:r>
              <a:rPr lang="en-US" sz="3200" b="1"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534400" cy="4114800"/>
          </a:xfrm>
        </p:spPr>
        <p:txBody>
          <a:bodyPr/>
          <a:lstStyle/>
          <a:p>
            <a:r>
              <a:rPr lang="en-US" sz="1600" b="1" dirty="0" err="1" smtClean="0"/>
              <a:t>PENMSHxp</a:t>
            </a:r>
            <a:r>
              <a:rPr lang="en-US" sz="1600" b="1" dirty="0" smtClean="0"/>
              <a:t> -- “PENMSH </a:t>
            </a:r>
            <a:r>
              <a:rPr lang="en-US" sz="1600" b="1" dirty="0" err="1"/>
              <a:t>eXPress</a:t>
            </a:r>
            <a:r>
              <a:rPr lang="en-US" sz="1600" b="1" dirty="0"/>
              <a:t>” by C. Yi and A. </a:t>
            </a:r>
            <a:r>
              <a:rPr lang="en-US" sz="1600" b="1" dirty="0" smtClean="0"/>
              <a:t>Haghighat</a:t>
            </a:r>
          </a:p>
          <a:p>
            <a:pPr lvl="1"/>
            <a:r>
              <a:rPr lang="en-US" sz="1200" b="1" dirty="0" smtClean="0"/>
              <a:t>Automatic mesh and code deck generation </a:t>
            </a:r>
            <a:endParaRPr lang="en-US" sz="1200" b="1" dirty="0"/>
          </a:p>
          <a:p>
            <a:r>
              <a:rPr lang="en-US" sz="1600" b="1" dirty="0" smtClean="0"/>
              <a:t>“PENTRAN-CRT” Code with adaptive </a:t>
            </a:r>
            <a:r>
              <a:rPr lang="en-US" sz="1600" b="1" dirty="0" err="1" smtClean="0"/>
              <a:t>Sn</a:t>
            </a:r>
            <a:r>
              <a:rPr lang="en-US" sz="1600" b="1" dirty="0" smtClean="0"/>
              <a:t> and </a:t>
            </a:r>
            <a:r>
              <a:rPr lang="en-US" sz="1600" b="1" dirty="0" err="1" smtClean="0"/>
              <a:t>Characteistic</a:t>
            </a:r>
            <a:r>
              <a:rPr lang="en-US" sz="1600" b="1" dirty="0" smtClean="0"/>
              <a:t> Ray Trace Hybrid</a:t>
            </a:r>
          </a:p>
          <a:p>
            <a:pPr lvl="1"/>
            <a:r>
              <a:rPr lang="en-US" sz="1200" b="1" dirty="0" smtClean="0"/>
              <a:t>Now Undergoing testing and benchmarking with TITAN code</a:t>
            </a:r>
          </a:p>
          <a:p>
            <a:r>
              <a:rPr lang="en-US" sz="1600" b="1" dirty="0" smtClean="0"/>
              <a:t>“PENTRAN-MP” Code Set for Whole Body Medical Physics Applications</a:t>
            </a:r>
          </a:p>
          <a:p>
            <a:pPr lvl="1"/>
            <a:r>
              <a:rPr lang="en-US" sz="1200" b="1" dirty="0" smtClean="0"/>
              <a:t>Under further development and testing with Electron Dose Kernel (EDK) Methodology</a:t>
            </a:r>
          </a:p>
          <a:p>
            <a:r>
              <a:rPr lang="en-US" sz="1600" b="1" dirty="0" smtClean="0"/>
              <a:t>“</a:t>
            </a:r>
            <a:r>
              <a:rPr lang="en-US" sz="1600" b="1" dirty="0"/>
              <a:t>PENBURN” </a:t>
            </a:r>
            <a:r>
              <a:rPr lang="en-US" sz="1600" b="1" dirty="0" err="1"/>
              <a:t>Burnup</a:t>
            </a:r>
            <a:r>
              <a:rPr lang="en-US" sz="1600" b="1" dirty="0"/>
              <a:t> Module for 3-D </a:t>
            </a:r>
            <a:r>
              <a:rPr lang="en-US" sz="1600" b="1" dirty="0" err="1"/>
              <a:t>burnup</a:t>
            </a:r>
            <a:r>
              <a:rPr lang="en-US" sz="1600" b="1" dirty="0"/>
              <a:t>/parallel chain processing</a:t>
            </a:r>
          </a:p>
          <a:p>
            <a:r>
              <a:rPr lang="en-US" sz="1600" b="1" dirty="0"/>
              <a:t>Used for new methods in </a:t>
            </a:r>
            <a:r>
              <a:rPr lang="en-US" sz="1600" b="1" dirty="0" smtClean="0"/>
              <a:t>detection</a:t>
            </a:r>
            <a:r>
              <a:rPr lang="en-US" sz="1600" b="1" dirty="0"/>
              <a:t>, </a:t>
            </a:r>
            <a:r>
              <a:rPr lang="en-US" sz="1600" b="1" dirty="0" smtClean="0"/>
              <a:t>characterization, reactor analysis</a:t>
            </a:r>
          </a:p>
          <a:p>
            <a:r>
              <a:rPr lang="en-US" sz="1600" b="1" dirty="0" smtClean="0"/>
              <a:t>Scalable memory &amp; processing enables ‘extreme’ transport to &gt;10</a:t>
            </a:r>
            <a:r>
              <a:rPr lang="en-US" sz="1600" b="1" baseline="30000" dirty="0" smtClean="0"/>
              <a:t>9 </a:t>
            </a:r>
            <a:r>
              <a:rPr lang="en-US" sz="1600" b="1" dirty="0" smtClean="0"/>
              <a:t>unknowns</a:t>
            </a:r>
            <a:endParaRPr lang="en-US" sz="1600" b="1" dirty="0"/>
          </a:p>
          <a:p>
            <a:endParaRPr lang="en-US" sz="1600" b="1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defRPr/>
            </a:pPr>
            <a:fld id="{5AB26787-A8CB-4301-9541-D400BA9CDDB3}" type="slidenum">
              <a:rPr lang="en-US" sz="1000">
                <a:effectLst>
                  <a:outerShdw blurRad="38100" dist="38100" dir="2700000" algn="tl">
                    <a:srgbClr val="000000"/>
                  </a:outerShdw>
                </a:effectLst>
              </a:rPr>
              <a:pPr algn="r" eaLnBrk="1" hangingPunct="1">
                <a:defRPr/>
              </a:pPr>
              <a:t>5</a:t>
            </a:fld>
            <a:endParaRPr lang="en-US" sz="1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4457" name="Picture 5"/>
          <p:cNvPicPr>
            <a:picLocks noChangeAspect="1" noChangeArrowheads="1"/>
          </p:cNvPicPr>
          <p:nvPr/>
        </p:nvPicPr>
        <p:blipFill>
          <a:blip r:embed="rId4"/>
          <a:srcRect l="4103" t="29189" r="2051" b="37297"/>
          <a:stretch>
            <a:fillRect/>
          </a:stretch>
        </p:blipFill>
        <p:spPr bwMode="auto">
          <a:xfrm>
            <a:off x="2743200" y="3733800"/>
            <a:ext cx="2667000" cy="120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04455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4668837"/>
            <a:ext cx="2590800" cy="2189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044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7338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4453" name="Object 1"/>
          <p:cNvGraphicFramePr>
            <a:graphicFrameLocks noChangeAspect="1"/>
          </p:cNvGraphicFramePr>
          <p:nvPr/>
        </p:nvGraphicFramePr>
        <p:xfrm>
          <a:off x="5562600" y="3810000"/>
          <a:ext cx="220980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2" name="Photo Editor Photo" r:id="rId7" imgW="7182853" imgH="6904762" progId="">
                  <p:embed/>
                </p:oleObj>
              </mc:Choice>
              <mc:Fallback>
                <p:oleObj name="Photo Editor Photo" r:id="rId7" imgW="7182853" imgH="6904762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810000"/>
                        <a:ext cx="2209800" cy="212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458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00" y="4191000"/>
            <a:ext cx="1892300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2100"/>
            <a:ext cx="8229600" cy="927100"/>
          </a:xfrm>
        </p:spPr>
        <p:txBody>
          <a:bodyPr/>
          <a:lstStyle/>
          <a:p>
            <a:pPr algn="ctr"/>
            <a:r>
              <a:rPr lang="en-US" sz="3600" b="1" dirty="0"/>
              <a:t>Planar Source </a:t>
            </a:r>
            <a:r>
              <a:rPr lang="en-US" sz="3600" b="1" dirty="0" smtClean="0"/>
              <a:t>Problem</a:t>
            </a:r>
            <a:endParaRPr lang="en-US" sz="3600" b="1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40386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Difficulties close in near source </a:t>
            </a:r>
            <a:r>
              <a:rPr lang="en-US" altLang="ko-KR" sz="2400">
                <a:ea typeface="굴림" pitchFamily="34" charset="-127"/>
              </a:rPr>
              <a:t>(also noted by Ganapol) </a:t>
            </a:r>
            <a:r>
              <a:rPr lang="en-US" sz="2400"/>
              <a:t>, accuracy affected by extent of the boundary in the model -&gt;</a:t>
            </a:r>
          </a:p>
          <a:p>
            <a:pPr>
              <a:lnSpc>
                <a:spcPct val="80000"/>
              </a:lnSpc>
            </a:pPr>
            <a:endParaRPr lang="en-US" sz="2400"/>
          </a:p>
          <a:p>
            <a:pPr>
              <a:lnSpc>
                <a:spcPct val="80000"/>
              </a:lnSpc>
            </a:pPr>
            <a:r>
              <a:rPr lang="en-US" sz="2400"/>
              <a:t>Scalar flux solution at </a:t>
            </a:r>
            <a:r>
              <a:rPr lang="en-US" sz="2400" i="1"/>
              <a:t>x</a:t>
            </a:r>
            <a:r>
              <a:rPr lang="en-US" sz="2400"/>
              <a:t>=0.01 mfp (close in) for the plane source: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Effect of the </a:t>
            </a:r>
            <a:r>
              <a:rPr lang="en-US" sz="2000" i="1"/>
              <a:t>S</a:t>
            </a:r>
            <a:r>
              <a:rPr lang="en-US" sz="2000" i="1" baseline="-25000"/>
              <a:t>N</a:t>
            </a:r>
            <a:r>
              <a:rPr lang="en-US" sz="2000"/>
              <a:t> order for   </a:t>
            </a:r>
            <a:r>
              <a:rPr lang="en-US" sz="2000" i="1"/>
              <a:t>c </a:t>
            </a:r>
            <a:r>
              <a:rPr lang="en-US" sz="2000"/>
              <a:t>=0.9, </a:t>
            </a:r>
            <a:r>
              <a:rPr lang="en-US" sz="2000" i="1"/>
              <a:t>g </a:t>
            </a:r>
            <a:r>
              <a:rPr lang="en-US" sz="2000"/>
              <a:t>=0.9, </a:t>
            </a:r>
            <a:r>
              <a:rPr lang="en-US" sz="2000" i="1"/>
              <a:t>L</a:t>
            </a:r>
            <a:r>
              <a:rPr lang="en-US" sz="2000"/>
              <a:t>=12,  </a:t>
            </a:r>
            <a:r>
              <a:rPr lang="en-US" sz="2000" i="1"/>
              <a:t>ε</a:t>
            </a:r>
            <a:r>
              <a:rPr lang="en-US" sz="2000"/>
              <a:t>=10-3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Up to </a:t>
            </a:r>
            <a:r>
              <a:rPr lang="en-US" sz="2000" i="1"/>
              <a:t>S</a:t>
            </a:r>
            <a:r>
              <a:rPr lang="en-US" sz="2000" i="1" baseline="-25000"/>
              <a:t>64</a:t>
            </a:r>
            <a:r>
              <a:rPr lang="en-US" sz="2000" baseline="-25000"/>
              <a:t> </a:t>
            </a:r>
            <a:r>
              <a:rPr lang="en-US" sz="2000"/>
              <a:t>(4224 directions/mesh)</a:t>
            </a:r>
          </a:p>
        </p:txBody>
      </p:sp>
      <p:graphicFrame>
        <p:nvGraphicFramePr>
          <p:cNvPr id="126145" name="Group 193"/>
          <p:cNvGraphicFramePr>
            <a:graphicFrameLocks noGrp="1"/>
          </p:cNvGraphicFramePr>
          <p:nvPr>
            <p:ph sz="quarter" idx="2"/>
          </p:nvPr>
        </p:nvGraphicFramePr>
        <p:xfrm>
          <a:off x="4572000" y="1524000"/>
          <a:ext cx="4038600" cy="3276604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3032738219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1586118464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1961559666"/>
                    </a:ext>
                  </a:extLst>
                </a:gridCol>
                <a:gridCol w="1046162">
                  <a:extLst>
                    <a:ext uri="{9D8B030D-6E8A-4147-A177-3AD203B41FA5}">
                      <a16:colId xmlns:a16="http://schemas.microsoft.com/office/drawing/2014/main" val="246829513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x (</a:t>
                      </a:r>
                      <a:r>
                        <a:rPr kumimoji="0" lang="en-US" altLang="ko-KR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mfp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)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PENTRAN-S</a:t>
                      </a:r>
                      <a:r>
                        <a:rPr kumimoji="0" lang="en-US" altLang="ko-KR" sz="12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34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Ref[1]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Rel_diff (%)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957871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0.01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3.05371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3.29089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7.20718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024785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1.12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0.9458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0.94499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-0.08529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6637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2.23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0.62624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0.62603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-0.03353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93708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3.34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0.45239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0.45228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-0.02454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848494"/>
                  </a:ext>
                </a:extLst>
              </a:tr>
              <a:tr h="3254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4.45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0.33914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0.33908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-0.01698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37424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5.56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0.25937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0.25937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-0.00001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077946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6.67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0.20073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0.20081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0.03984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99545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7.78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0.15651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0.15671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0.13081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59506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8.89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0.12256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0.12295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0.31233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363917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10.00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0.09618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0.09681</a:t>
                      </a:r>
                      <a:endParaRPr kumimoji="0" lang="en-US" altLang="ko-KR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굴림" pitchFamily="34" charset="-127"/>
                          <a:cs typeface="Times New Roman" pitchFamily="18" charset="0"/>
                        </a:rPr>
                        <a:t>0.65125</a:t>
                      </a:r>
                      <a:endParaRPr kumimoji="0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34" charset="-127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06050"/>
                  </a:ext>
                </a:extLst>
              </a:tr>
            </a:tbl>
          </a:graphicData>
        </a:graphic>
      </p:graphicFrame>
      <p:pic>
        <p:nvPicPr>
          <p:cNvPr id="126142" name="Picture 190"/>
          <p:cNvPicPr>
            <a:picLocks noChangeAspect="1" noChangeArrowheads="1"/>
          </p:cNvPicPr>
          <p:nvPr/>
        </p:nvPicPr>
        <p:blipFill>
          <a:blip r:embed="rId3"/>
          <a:srcRect l="10489" r="10489" b="23839"/>
          <a:stretch>
            <a:fillRect/>
          </a:stretch>
        </p:blipFill>
        <p:spPr bwMode="auto">
          <a:xfrm>
            <a:off x="3352800" y="5257800"/>
            <a:ext cx="5422900" cy="6572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84300"/>
          </a:xfrm>
        </p:spPr>
        <p:txBody>
          <a:bodyPr/>
          <a:lstStyle/>
          <a:p>
            <a:pPr algn="ctr"/>
            <a:r>
              <a:rPr lang="en-US" sz="3600" b="1"/>
              <a:t>Point Source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3058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>
                <a:ea typeface="굴림" pitchFamily="34" charset="-127"/>
              </a:rPr>
              <a:t>The most challenging problem for a 3-D code</a:t>
            </a:r>
          </a:p>
          <a:p>
            <a:pPr>
              <a:lnSpc>
                <a:spcPct val="80000"/>
              </a:lnSpc>
            </a:pPr>
            <a:r>
              <a:rPr lang="en-US" altLang="ko-KR" sz="2400">
                <a:ea typeface="굴림" pitchFamily="34" charset="-127"/>
              </a:rPr>
              <a:t>Isotropic source in a highly anisotropic medium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굴림" pitchFamily="34" charset="-127"/>
              </a:rPr>
              <a:t>Modeled as a 12 x 12 x 12 mfp box divided in 86,000 fine cells of 5 mm (each side) cells, except for center region (0.5 mm)</a:t>
            </a:r>
          </a:p>
          <a:p>
            <a:pPr lvl="1">
              <a:lnSpc>
                <a:spcPct val="80000"/>
              </a:lnSpc>
            </a:pPr>
            <a:r>
              <a:rPr lang="en-US" altLang="ko-KR" sz="2000">
                <a:ea typeface="굴림" pitchFamily="34" charset="-127"/>
              </a:rPr>
              <a:t>First coarse mesh: Source (origin) as one single fine mesh cell of 0.5 mm size</a:t>
            </a:r>
          </a:p>
        </p:txBody>
      </p:sp>
      <p:pic>
        <p:nvPicPr>
          <p:cNvPr id="164870" name="Picture 6" descr="point_ge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581400"/>
            <a:ext cx="26289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71" name="Picture 7" descr="point"/>
          <p:cNvPicPr>
            <a:picLocks noChangeAspect="1" noChangeArrowheads="1"/>
          </p:cNvPicPr>
          <p:nvPr/>
        </p:nvPicPr>
        <p:blipFill>
          <a:blip r:embed="rId4"/>
          <a:srcRect t="10786" b="10786"/>
          <a:stretch>
            <a:fillRect/>
          </a:stretch>
        </p:blipFill>
        <p:spPr bwMode="auto">
          <a:xfrm>
            <a:off x="4495800" y="3611563"/>
            <a:ext cx="3314700" cy="231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84300"/>
          </a:xfrm>
        </p:spPr>
        <p:txBody>
          <a:bodyPr/>
          <a:lstStyle/>
          <a:p>
            <a:pPr algn="ctr"/>
            <a:r>
              <a:rPr lang="en-US" sz="3600" b="1" dirty="0" smtClean="0"/>
              <a:t>PENTRAN Solution </a:t>
            </a:r>
            <a:r>
              <a:rPr lang="en-US" sz="3600" b="1" dirty="0"/>
              <a:t>Summary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458200" cy="4800600"/>
          </a:xfrm>
        </p:spPr>
        <p:txBody>
          <a:bodyPr/>
          <a:lstStyle/>
          <a:p>
            <a:r>
              <a:rPr lang="en-US" altLang="ko-KR" sz="2800" b="1">
                <a:ea typeface="굴림" pitchFamily="34" charset="-127"/>
              </a:rPr>
              <a:t>Scalar flux solutions for the 1-D sources: </a:t>
            </a:r>
            <a:r>
              <a:rPr lang="en-US" altLang="ko-KR" sz="2800" b="1" i="1">
                <a:ea typeface="굴림" pitchFamily="34" charset="-127"/>
              </a:rPr>
              <a:t>c</a:t>
            </a:r>
            <a:r>
              <a:rPr lang="en-US" altLang="ko-KR" sz="2800" b="1">
                <a:ea typeface="굴림" pitchFamily="34" charset="-127"/>
              </a:rPr>
              <a:t>=0.9, </a:t>
            </a:r>
            <a:r>
              <a:rPr lang="en-US" altLang="ko-KR" sz="2800" b="1" i="1">
                <a:ea typeface="굴림" pitchFamily="34" charset="-127"/>
              </a:rPr>
              <a:t>g</a:t>
            </a:r>
            <a:r>
              <a:rPr lang="en-US" altLang="ko-KR" sz="2800" b="1">
                <a:ea typeface="굴림" pitchFamily="34" charset="-127"/>
              </a:rPr>
              <a:t>=0.9, </a:t>
            </a:r>
            <a:r>
              <a:rPr lang="en-US" altLang="ko-KR" sz="2800" b="1" i="1">
                <a:ea typeface="굴림" pitchFamily="34" charset="-127"/>
              </a:rPr>
              <a:t>L</a:t>
            </a:r>
            <a:r>
              <a:rPr lang="en-US" altLang="ko-KR" sz="2800" b="1">
                <a:ea typeface="굴림" pitchFamily="34" charset="-127"/>
              </a:rPr>
              <a:t>=12</a:t>
            </a:r>
            <a:r>
              <a:rPr lang="en-US" altLang="ko-KR" sz="2800">
                <a:ea typeface="굴림" pitchFamily="34" charset="-127"/>
              </a:rPr>
              <a:t>  </a:t>
            </a:r>
          </a:p>
        </p:txBody>
      </p:sp>
      <p:pic>
        <p:nvPicPr>
          <p:cNvPr id="170057" name="Picture 73" descr="all"/>
          <p:cNvPicPr>
            <a:picLocks noChangeAspect="1" noChangeArrowheads="1"/>
          </p:cNvPicPr>
          <p:nvPr/>
        </p:nvPicPr>
        <p:blipFill>
          <a:blip r:embed="rId3"/>
          <a:srcRect l="5751" t="2502" r="5751" b="2502"/>
          <a:stretch>
            <a:fillRect/>
          </a:stretch>
        </p:blipFill>
        <p:spPr bwMode="auto">
          <a:xfrm>
            <a:off x="2362200" y="2286000"/>
            <a:ext cx="4648200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50900"/>
          </a:xfrm>
        </p:spPr>
        <p:txBody>
          <a:bodyPr/>
          <a:lstStyle/>
          <a:p>
            <a:pPr algn="ctr"/>
            <a:r>
              <a:rPr lang="en-US" b="1" dirty="0" smtClean="0"/>
              <a:t>TIEL Benchmark Findings</a:t>
            </a:r>
            <a:endParaRPr lang="en-US" b="1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6868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PENTRAN demonstrated </a:t>
            </a:r>
            <a:r>
              <a:rPr lang="en-US" sz="2400" dirty="0"/>
              <a:t>Good Agreement with </a:t>
            </a:r>
            <a:r>
              <a:rPr lang="en-US" sz="2400" dirty="0" smtClean="0"/>
              <a:t>benchmarks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Solutions accurate to &lt; 0.7% difference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Demonstrated accuracy and asymptotic convergence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Verified arbitrary </a:t>
            </a:r>
            <a:r>
              <a:rPr lang="en-US" sz="2400" i="1" dirty="0"/>
              <a:t>S</a:t>
            </a:r>
            <a:r>
              <a:rPr lang="en-US" sz="2400" i="1" baseline="-25000" dirty="0"/>
              <a:t>N </a:t>
            </a:r>
            <a:r>
              <a:rPr lang="en-US" sz="2400" i="1" dirty="0"/>
              <a:t>P</a:t>
            </a:r>
            <a:r>
              <a:rPr lang="en-US" sz="2400" i="1" baseline="-25000" dirty="0"/>
              <a:t>L </a:t>
            </a:r>
            <a:r>
              <a:rPr lang="en-US" sz="2400" dirty="0"/>
              <a:t> formulations in code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3-D Legendre-</a:t>
            </a:r>
            <a:r>
              <a:rPr lang="en-US" sz="2000" dirty="0" err="1"/>
              <a:t>Chebychev</a:t>
            </a:r>
            <a:r>
              <a:rPr lang="en-US" sz="2000" dirty="0"/>
              <a:t> </a:t>
            </a:r>
            <a:r>
              <a:rPr lang="en-US" sz="2000" dirty="0" err="1"/>
              <a:t>quadratures</a:t>
            </a:r>
            <a:r>
              <a:rPr lang="en-US" sz="2000" dirty="0"/>
              <a:t> to </a:t>
            </a:r>
            <a:r>
              <a:rPr lang="en-US" sz="2000" i="1" dirty="0"/>
              <a:t>N</a:t>
            </a:r>
            <a:r>
              <a:rPr lang="en-US" sz="2000" dirty="0"/>
              <a:t>=64 </a:t>
            </a:r>
            <a:r>
              <a:rPr lang="en-US" sz="2000" dirty="0" smtClean="0"/>
              <a:t>(4224 dir) here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3-D Anisotropic scattering to </a:t>
            </a:r>
            <a:r>
              <a:rPr lang="en-US" sz="2000" i="1" dirty="0"/>
              <a:t>L</a:t>
            </a:r>
            <a:r>
              <a:rPr lang="en-US" sz="2000" dirty="0"/>
              <a:t>=24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Other Issues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EDI </a:t>
            </a:r>
            <a:r>
              <a:rPr lang="en-US" sz="2000" dirty="0" err="1"/>
              <a:t>vs</a:t>
            </a:r>
            <a:r>
              <a:rPr lang="en-US" sz="2000" dirty="0"/>
              <a:t> EDW differencing algorithms; EDI better adapts to various scattering situations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Verified Angular-Spatial Parallel </a:t>
            </a:r>
            <a:r>
              <a:rPr lang="en-US" sz="2000" dirty="0" err="1"/>
              <a:t>numerics</a:t>
            </a:r>
            <a:r>
              <a:rPr lang="en-US" sz="2000" dirty="0"/>
              <a:t> of PENTRAN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Importance of parallel computing to yield results in 3-D codes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Excellent learning exercise for students</a:t>
            </a:r>
          </a:p>
          <a:p>
            <a:pPr lvl="1">
              <a:lnSpc>
                <a:spcPct val="80000"/>
              </a:lnSpc>
            </a:pPr>
            <a:r>
              <a:rPr lang="en-US" sz="2000" i="1" dirty="0"/>
              <a:t>Confidence in solutions as we develop other supporting tools &amp;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62200" y="0"/>
            <a:ext cx="5486400" cy="838200"/>
          </a:xfrm>
        </p:spPr>
        <p:txBody>
          <a:bodyPr/>
          <a:lstStyle/>
          <a:p>
            <a:r>
              <a:rPr lang="en-US" sz="3200" b="0" dirty="0"/>
              <a:t>Simplified Co-60  Problem</a:t>
            </a:r>
          </a:p>
        </p:txBody>
      </p:sp>
      <p:pic>
        <p:nvPicPr>
          <p:cNvPr id="164868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47800" y="1295400"/>
            <a:ext cx="3451225" cy="4191000"/>
          </a:xfrm>
          <a:noFill/>
          <a:ln>
            <a:solidFill>
              <a:srgbClr val="000000"/>
            </a:solidFill>
          </a:ln>
        </p:spPr>
      </p:pic>
      <p:sp>
        <p:nvSpPr>
          <p:cNvPr id="164867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876800" y="990600"/>
            <a:ext cx="4267200" cy="4800600"/>
          </a:xfrm>
        </p:spPr>
        <p:txBody>
          <a:bodyPr/>
          <a:lstStyle/>
          <a:p>
            <a:r>
              <a:rPr lang="en-US" sz="2400" dirty="0" smtClean="0"/>
              <a:t>Idealized </a:t>
            </a:r>
            <a:r>
              <a:rPr lang="en-US" sz="2400" dirty="0"/>
              <a:t>model of a </a:t>
            </a:r>
            <a:r>
              <a:rPr lang="en-US" sz="2400" dirty="0" err="1"/>
              <a:t>teletherapy</a:t>
            </a:r>
            <a:r>
              <a:rPr lang="en-US" sz="2400" dirty="0"/>
              <a:t> device for benchmark applications</a:t>
            </a:r>
          </a:p>
          <a:p>
            <a:r>
              <a:rPr lang="en-US" sz="2400" dirty="0"/>
              <a:t>This model consisted of four key components:</a:t>
            </a:r>
          </a:p>
          <a:p>
            <a:r>
              <a:rPr lang="en-US" sz="2400" dirty="0"/>
              <a:t> source (2×2×2 cm3)</a:t>
            </a:r>
          </a:p>
          <a:p>
            <a:r>
              <a:rPr lang="en-US" sz="2400" dirty="0"/>
              <a:t>lead source housing 4 cm </a:t>
            </a:r>
            <a:r>
              <a:rPr lang="en-US" sz="2400" dirty="0" smtClean="0"/>
              <a:t>thick, air </a:t>
            </a:r>
            <a:r>
              <a:rPr lang="en-US" sz="2400" dirty="0"/>
              <a:t>layer</a:t>
            </a:r>
          </a:p>
          <a:p>
            <a:r>
              <a:rPr lang="en-US" sz="2400" dirty="0"/>
              <a:t>homogeneous water phantom (30×30×30 cm3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P3-S42 Discrete Ordinates (1848 directions/ mesh/energy group)</a:t>
            </a:r>
          </a:p>
          <a:p>
            <a:endParaRPr lang="en-US" sz="2400" dirty="0"/>
          </a:p>
        </p:txBody>
      </p:sp>
      <p:pic>
        <p:nvPicPr>
          <p:cNvPr id="164870" name="Picture 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33400"/>
            <a:ext cx="2106613" cy="2667000"/>
          </a:xfrm>
          <a:noFill/>
          <a:ln/>
        </p:spPr>
      </p:pic>
      <p:pic>
        <p:nvPicPr>
          <p:cNvPr id="1648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200399"/>
            <a:ext cx="2133600" cy="181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7" descr="sn50-even"/>
          <p:cNvPicPr preferRelativeResize="0">
            <a:picLocks noChangeAspect="1" noChangeArrowheads="1"/>
          </p:cNvPicPr>
          <p:nvPr/>
        </p:nvPicPr>
        <p:blipFill>
          <a:blip r:embed="rId6"/>
          <a:srcRect l="22142" t="16295" r="22986" b="16443"/>
          <a:stretch>
            <a:fillRect/>
          </a:stretch>
        </p:blipFill>
        <p:spPr bwMode="auto">
          <a:xfrm>
            <a:off x="3657600" y="4267200"/>
            <a:ext cx="1219200" cy="11754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3200" dirty="0"/>
              <a:t>Investigation of Angular </a:t>
            </a:r>
            <a:r>
              <a:rPr lang="en-US" sz="3200" dirty="0" err="1"/>
              <a:t>Quadrature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70346" name="Text Box 10"/>
          <p:cNvSpPr txBox="1">
            <a:spLocks noChangeArrowheads="1"/>
          </p:cNvSpPr>
          <p:nvPr/>
        </p:nvSpPr>
        <p:spPr bwMode="auto">
          <a:xfrm>
            <a:off x="762000" y="4876800"/>
            <a:ext cx="731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91490" name="Picture 2" descr="quadratu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35612"/>
            <a:ext cx="7262283" cy="402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62200" y="0"/>
            <a:ext cx="5486400" cy="838200"/>
          </a:xfrm>
        </p:spPr>
        <p:txBody>
          <a:bodyPr/>
          <a:lstStyle/>
          <a:p>
            <a:r>
              <a:rPr lang="en-US" sz="3200" b="0" dirty="0" smtClean="0"/>
              <a:t>  OSU Reactor Model</a:t>
            </a:r>
            <a:endParaRPr lang="en-US" sz="3200" b="0" dirty="0"/>
          </a:p>
        </p:txBody>
      </p:sp>
      <p:pic>
        <p:nvPicPr>
          <p:cNvPr id="2723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838200"/>
            <a:ext cx="6249134" cy="53388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PENBURN with ‘BURNDRIVER’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“Forward-Euler” approach - fluxes solved at the beginning of each time step are assumed to be constant over step.</a:t>
            </a:r>
          </a:p>
          <a:p>
            <a:pPr lvl="1"/>
            <a:r>
              <a:rPr lang="en-US" dirty="0" smtClean="0"/>
              <a:t>Considerations are currently being made to consider a mid-step depletion/transport calculation to forecast mid-step fluxes.</a:t>
            </a:r>
          </a:p>
          <a:p>
            <a:r>
              <a:rPr lang="en-US" dirty="0" smtClean="0"/>
              <a:t>Infinite dilution cross-section treatment – microscopic cross sections are assumed to remain constant through burnup.</a:t>
            </a:r>
          </a:p>
          <a:p>
            <a:pPr lvl="1"/>
            <a:r>
              <a:rPr lang="en-US" dirty="0" smtClean="0"/>
              <a:t>Dehart has shown this assumption begins to fail when in-growth reaches 1x10</a:t>
            </a:r>
            <a:r>
              <a:rPr lang="en-US" baseline="30000" dirty="0" smtClean="0"/>
              <a:t>-3</a:t>
            </a:r>
            <a:r>
              <a:rPr lang="en-US" dirty="0" smtClean="0"/>
              <a:t> atom/</a:t>
            </a:r>
            <a:r>
              <a:rPr lang="en-US" dirty="0" err="1" smtClean="0"/>
              <a:t>bn</a:t>
            </a:r>
            <a:r>
              <a:rPr lang="en-US" dirty="0" smtClean="0"/>
              <a:t>-cm.</a:t>
            </a:r>
          </a:p>
          <a:p>
            <a:pPr lvl="1"/>
            <a:r>
              <a:rPr lang="en-US" dirty="0" smtClean="0"/>
              <a:t>Cross-section updates need to be considered when reaching this large of in-growth.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6200" y="1011198"/>
            <a:ext cx="1600200" cy="7386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GMIX</a:t>
            </a:r>
          </a:p>
          <a:p>
            <a:pPr algn="ctr"/>
            <a:r>
              <a:rPr lang="en-US" sz="1200" i="1" dirty="0" smtClean="0"/>
              <a:t>Macro cross section mixer</a:t>
            </a:r>
            <a:endParaRPr lang="en-US" sz="1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1981200"/>
            <a:ext cx="1600200" cy="55399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PENTRAN</a:t>
            </a:r>
          </a:p>
          <a:p>
            <a:pPr algn="ctr"/>
            <a:r>
              <a:rPr lang="en-US" sz="1200" i="1" dirty="0" smtClean="0"/>
              <a:t>3-D Transport Solver</a:t>
            </a:r>
            <a:endParaRPr lang="en-US" sz="12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3581400"/>
            <a:ext cx="1600200" cy="55399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PENPOW</a:t>
            </a:r>
          </a:p>
          <a:p>
            <a:pPr algn="ctr"/>
            <a:r>
              <a:rPr lang="en-US" sz="1200" i="1" dirty="0" smtClean="0"/>
              <a:t>Reaction Rate Solver</a:t>
            </a:r>
            <a:endParaRPr lang="en-US" sz="12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886200" y="4267200"/>
            <a:ext cx="1600200" cy="7386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PENBURN</a:t>
            </a:r>
          </a:p>
          <a:p>
            <a:pPr algn="ctr"/>
            <a:r>
              <a:rPr lang="en-US" sz="1200" i="1" dirty="0" smtClean="0"/>
              <a:t>Fuel Depletion Solver</a:t>
            </a:r>
            <a:endParaRPr lang="en-US" sz="1200" i="1" dirty="0"/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rot="5400000">
            <a:off x="4570631" y="1865531"/>
            <a:ext cx="23133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25" idx="0"/>
          </p:cNvCxnSpPr>
          <p:nvPr/>
        </p:nvCxnSpPr>
        <p:spPr>
          <a:xfrm rot="5400000">
            <a:off x="4620399" y="2601099"/>
            <a:ext cx="1318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rot="5400000">
            <a:off x="4620399" y="4201299"/>
            <a:ext cx="1318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stCxn id="64" idx="2"/>
            <a:endCxn id="4" idx="0"/>
          </p:cNvCxnSpPr>
          <p:nvPr/>
        </p:nvCxnSpPr>
        <p:spPr>
          <a:xfrm rot="5400000" flipH="1">
            <a:off x="2500699" y="3196799"/>
            <a:ext cx="4371201" cy="1588"/>
          </a:xfrm>
          <a:prstGeom prst="bentConnector5">
            <a:avLst>
              <a:gd name="adj1" fmla="val -5230"/>
              <a:gd name="adj2" fmla="val 104767035"/>
              <a:gd name="adj3" fmla="val 1052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2667000"/>
            <a:ext cx="1295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Remix cross-sections based on new isotopic concentrations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86200" y="2667000"/>
            <a:ext cx="1600200" cy="738664"/>
          </a:xfrm>
          <a:prstGeom prst="rect">
            <a:avLst/>
          </a:prstGeom>
          <a:solidFill>
            <a:srgbClr val="0070C0"/>
          </a:solidFill>
          <a:ln w="158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REPRO</a:t>
            </a:r>
          </a:p>
          <a:p>
            <a:pPr algn="ctr"/>
            <a:r>
              <a:rPr lang="en-US" sz="1200" i="1" dirty="0" smtClean="0"/>
              <a:t>Flux preconditioner</a:t>
            </a:r>
          </a:p>
          <a:p>
            <a:pPr algn="ctr"/>
            <a:r>
              <a:rPr lang="en-US" sz="1200" i="1" dirty="0" smtClean="0"/>
              <a:t>for (n+1)burn step</a:t>
            </a:r>
            <a:endParaRPr lang="en-US" sz="1200" i="1" dirty="0"/>
          </a:p>
        </p:txBody>
      </p:sp>
      <p:cxnSp>
        <p:nvCxnSpPr>
          <p:cNvPr id="32" name="Straight Arrow Connector 31"/>
          <p:cNvCxnSpPr>
            <a:stCxn id="25" idx="2"/>
            <a:endCxn id="6" idx="0"/>
          </p:cNvCxnSpPr>
          <p:nvPr/>
        </p:nvCxnSpPr>
        <p:spPr>
          <a:xfrm rot="5400000">
            <a:off x="4598432" y="3493532"/>
            <a:ext cx="17573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800" y="39624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prbname.f90</a:t>
            </a:r>
            <a:endParaRPr lang="en-US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304800" y="29718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</a:t>
            </a:r>
            <a:r>
              <a:rPr lang="en-US" sz="1200" i="1" dirty="0" smtClean="0"/>
              <a:t>s0</a:t>
            </a:r>
            <a:r>
              <a:rPr lang="en-US" sz="1200" dirty="0" smtClean="0"/>
              <a:t>.gmx</a:t>
            </a:r>
            <a:endParaRPr lang="en-US" sz="120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304800" y="33528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prbname.grp</a:t>
            </a:r>
            <a:endParaRPr lang="en-US" sz="1200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304800" y="20574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burnset.inp</a:t>
            </a:r>
            <a:endParaRPr lang="en-US" sz="1200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3886200" y="5105400"/>
            <a:ext cx="1600200" cy="27699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</a:t>
            </a:r>
            <a:r>
              <a:rPr lang="en-US" sz="1200" i="1" dirty="0" smtClean="0"/>
              <a:t>s(n+1)</a:t>
            </a:r>
            <a:r>
              <a:rPr lang="en-US" sz="1200" dirty="0" smtClean="0"/>
              <a:t>.gmx</a:t>
            </a:r>
            <a:endParaRPr lang="en-US" sz="1200" i="1" dirty="0"/>
          </a:p>
        </p:txBody>
      </p:sp>
      <p:cxnSp>
        <p:nvCxnSpPr>
          <p:cNvPr id="69" name="Straight Arrow Connector 68"/>
          <p:cNvCxnSpPr>
            <a:stCxn id="7" idx="2"/>
            <a:endCxn id="64" idx="0"/>
          </p:cNvCxnSpPr>
          <p:nvPr/>
        </p:nvCxnSpPr>
        <p:spPr>
          <a:xfrm rot="5400000">
            <a:off x="4636532" y="5055632"/>
            <a:ext cx="9953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943600" y="5562600"/>
            <a:ext cx="16002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GETDATA.sh</a:t>
            </a:r>
            <a:endParaRPr lang="en-US" sz="1200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5943600" y="5943600"/>
            <a:ext cx="16002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KEFF.sh</a:t>
            </a:r>
            <a:endParaRPr lang="en-US" sz="1200" i="1" dirty="0"/>
          </a:p>
        </p:txBody>
      </p:sp>
      <p:sp>
        <p:nvSpPr>
          <p:cNvPr id="77" name="TextBox 76"/>
          <p:cNvSpPr txBox="1"/>
          <p:nvPr/>
        </p:nvSpPr>
        <p:spPr>
          <a:xfrm>
            <a:off x="6248400" y="2971800"/>
            <a:ext cx="91440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step</a:t>
            </a:r>
            <a:r>
              <a:rPr lang="en-US" i="1" dirty="0" smtClean="0"/>
              <a:t>n</a:t>
            </a:r>
          </a:p>
          <a:p>
            <a:pPr algn="ctr"/>
            <a:r>
              <a:rPr lang="en-US" sz="1200" dirty="0" smtClean="0"/>
              <a:t>folder</a:t>
            </a:r>
            <a:endParaRPr lang="en-US" sz="1200" dirty="0"/>
          </a:p>
        </p:txBody>
      </p:sp>
      <p:cxnSp>
        <p:nvCxnSpPr>
          <p:cNvPr id="79" name="Straight Arrow Connector 78"/>
          <p:cNvCxnSpPr>
            <a:stCxn id="4" idx="3"/>
            <a:endCxn id="77" idx="1"/>
          </p:cNvCxnSpPr>
          <p:nvPr/>
        </p:nvCxnSpPr>
        <p:spPr>
          <a:xfrm>
            <a:off x="5486400" y="1380530"/>
            <a:ext cx="762000" cy="18682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" idx="3"/>
            <a:endCxn id="77" idx="1"/>
          </p:cNvCxnSpPr>
          <p:nvPr/>
        </p:nvCxnSpPr>
        <p:spPr>
          <a:xfrm>
            <a:off x="5486400" y="2258199"/>
            <a:ext cx="762000" cy="990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" idx="3"/>
            <a:endCxn id="77" idx="1"/>
          </p:cNvCxnSpPr>
          <p:nvPr/>
        </p:nvCxnSpPr>
        <p:spPr>
          <a:xfrm flipV="1">
            <a:off x="5486400" y="3248799"/>
            <a:ext cx="7620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" idx="3"/>
            <a:endCxn id="77" idx="1"/>
          </p:cNvCxnSpPr>
          <p:nvPr/>
        </p:nvCxnSpPr>
        <p:spPr>
          <a:xfrm flipV="1">
            <a:off x="5486400" y="3248799"/>
            <a:ext cx="762000" cy="13877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819400" y="5943600"/>
            <a:ext cx="1600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Finish all burn steps?</a:t>
            </a:r>
            <a:endParaRPr lang="en-US" sz="1200" dirty="0"/>
          </a:p>
        </p:txBody>
      </p:sp>
      <p:cxnSp>
        <p:nvCxnSpPr>
          <p:cNvPr id="103" name="Straight Arrow Connector 102"/>
          <p:cNvCxnSpPr/>
          <p:nvPr/>
        </p:nvCxnSpPr>
        <p:spPr>
          <a:xfrm rot="5400000">
            <a:off x="3428603" y="5791597"/>
            <a:ext cx="30559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5" idx="3"/>
            <a:endCxn id="75" idx="1"/>
          </p:cNvCxnSpPr>
          <p:nvPr/>
        </p:nvCxnSpPr>
        <p:spPr>
          <a:xfrm flipV="1">
            <a:off x="4419600" y="5747266"/>
            <a:ext cx="1524000" cy="424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95" idx="3"/>
            <a:endCxn id="76" idx="1"/>
          </p:cNvCxnSpPr>
          <p:nvPr/>
        </p:nvCxnSpPr>
        <p:spPr>
          <a:xfrm flipV="1">
            <a:off x="4419600" y="6128266"/>
            <a:ext cx="1524000" cy="43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04800" y="25908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prbname.xsc</a:t>
            </a:r>
            <a:endParaRPr lang="en-US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304800" y="4572000"/>
            <a:ext cx="1600200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penburn.path</a:t>
            </a:r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1981200" y="533400"/>
            <a:ext cx="5867400" cy="609600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Arrow Connector 148"/>
          <p:cNvCxnSpPr>
            <a:stCxn id="76" idx="3"/>
          </p:cNvCxnSpPr>
          <p:nvPr/>
        </p:nvCxnSpPr>
        <p:spPr>
          <a:xfrm>
            <a:off x="7543800" y="6128266"/>
            <a:ext cx="457200" cy="1201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5" idx="3"/>
          </p:cNvCxnSpPr>
          <p:nvPr/>
        </p:nvCxnSpPr>
        <p:spPr>
          <a:xfrm flipV="1">
            <a:off x="7543800" y="5562600"/>
            <a:ext cx="457200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8001000" y="5410200"/>
            <a:ext cx="990600" cy="25391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burnsum.out</a:t>
            </a:r>
            <a:endParaRPr lang="en-US" sz="1050" dirty="0"/>
          </a:p>
        </p:txBody>
      </p:sp>
      <p:sp>
        <p:nvSpPr>
          <p:cNvPr id="156" name="TextBox 155"/>
          <p:cNvSpPr txBox="1"/>
          <p:nvPr/>
        </p:nvSpPr>
        <p:spPr>
          <a:xfrm>
            <a:off x="8001000" y="6070684"/>
            <a:ext cx="914400" cy="25391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 smtClean="0"/>
              <a:t>keff.out</a:t>
            </a:r>
            <a:endParaRPr lang="en-US" sz="1050" dirty="0"/>
          </a:p>
        </p:txBody>
      </p:sp>
      <p:sp>
        <p:nvSpPr>
          <p:cNvPr id="157" name="TextBox 156"/>
          <p:cNvSpPr txBox="1"/>
          <p:nvPr/>
        </p:nvSpPr>
        <p:spPr>
          <a:xfrm>
            <a:off x="2286000" y="87868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burndriver.sh</a:t>
            </a:r>
            <a:endParaRPr lang="en-US" sz="24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81000" y="15195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Input</a:t>
            </a:r>
            <a:endParaRPr lang="en-US" sz="2400" u="sng" dirty="0"/>
          </a:p>
        </p:txBody>
      </p:sp>
      <p:sp>
        <p:nvSpPr>
          <p:cNvPr id="159" name="TextBox 158"/>
          <p:cNvSpPr txBox="1"/>
          <p:nvPr/>
        </p:nvSpPr>
        <p:spPr>
          <a:xfrm>
            <a:off x="7620000" y="47961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Output</a:t>
            </a:r>
            <a:endParaRPr lang="en-US" sz="2400" u="sng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PENTRAN Westinghouse Assembly Calculation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Full length, 17x17 PWR assembly (w/out control rod fingerlings) is currently modeled in PENTRAN.</a:t>
            </a:r>
          </a:p>
          <a:p>
            <a:pPr lvl="1"/>
            <a:r>
              <a:rPr lang="en-US" u="sng" dirty="0" smtClean="0"/>
              <a:t>Active length: </a:t>
            </a:r>
            <a:r>
              <a:rPr lang="en-US" dirty="0" smtClean="0"/>
              <a:t>365.76 cm</a:t>
            </a:r>
          </a:p>
          <a:p>
            <a:pPr lvl="1"/>
            <a:r>
              <a:rPr lang="en-US" u="sng" dirty="0" smtClean="0"/>
              <a:t>Assembly pitch: </a:t>
            </a:r>
            <a:r>
              <a:rPr lang="en-US" dirty="0" smtClean="0"/>
              <a:t>21.5 cm</a:t>
            </a:r>
          </a:p>
          <a:p>
            <a:pPr lvl="1"/>
            <a:r>
              <a:rPr lang="en-US" u="sng" dirty="0" smtClean="0"/>
              <a:t>Total PENTRAN meshes:</a:t>
            </a:r>
            <a:r>
              <a:rPr lang="en-US" dirty="0" smtClean="0"/>
              <a:t> 4.5 x 10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Homogenized fuel pins (fuel/gap/clad).</a:t>
            </a:r>
          </a:p>
          <a:p>
            <a:r>
              <a:rPr lang="en-US" dirty="0" smtClean="0"/>
              <a:t>Each fuel pin modeled as unique material</a:t>
            </a:r>
          </a:p>
          <a:p>
            <a:pPr lvl="1"/>
            <a:r>
              <a:rPr lang="en-US" dirty="0" smtClean="0"/>
              <a:t>3*264 fuel materials + 1 water material = 793 total </a:t>
            </a:r>
          </a:p>
          <a:p>
            <a:pPr lvl="1"/>
            <a:r>
              <a:rPr lang="en-US" dirty="0" smtClean="0"/>
              <a:t>Allows for pin-by-pin depletion in PENBURN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5791200" cy="1066800"/>
          </a:xfr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/>
          <a:lstStyle/>
          <a:p>
            <a:pPr algn="ctr"/>
            <a:r>
              <a:rPr lang="en-US" sz="4000" b="1" dirty="0" smtClean="0"/>
              <a:t>PENTRAN Overview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228600" y="1905000"/>
            <a:ext cx="8534400" cy="4114800"/>
          </a:xfrm>
        </p:spPr>
        <p:txBody>
          <a:bodyPr/>
          <a:lstStyle/>
          <a:p>
            <a:r>
              <a:rPr lang="en-US" b="1" dirty="0" smtClean="0"/>
              <a:t>Parallel Computing &amp; MPI</a:t>
            </a:r>
          </a:p>
          <a:p>
            <a:r>
              <a:rPr lang="en-US" b="1" dirty="0" smtClean="0"/>
              <a:t>Boltzmann &amp; </a:t>
            </a:r>
            <a:r>
              <a:rPr lang="en-US" b="1" dirty="0" err="1" smtClean="0"/>
              <a:t>Sn</a:t>
            </a:r>
            <a:r>
              <a:rPr lang="en-US" b="1" dirty="0" smtClean="0"/>
              <a:t> Transport </a:t>
            </a:r>
          </a:p>
          <a:p>
            <a:r>
              <a:rPr lang="en-US" b="1" dirty="0" smtClean="0"/>
              <a:t>PENTRAN</a:t>
            </a:r>
            <a:r>
              <a:rPr lang="en-US" b="1" baseline="30000" dirty="0" smtClean="0"/>
              <a:t>TM</a:t>
            </a:r>
            <a:r>
              <a:rPr lang="en-US" b="1" dirty="0" smtClean="0"/>
              <a:t> Code System</a:t>
            </a:r>
          </a:p>
          <a:p>
            <a:r>
              <a:rPr lang="en-US" b="1" dirty="0" smtClean="0"/>
              <a:t>Features</a:t>
            </a:r>
          </a:p>
          <a:p>
            <a:pPr lvl="1"/>
            <a:r>
              <a:rPr lang="en-US" b="1" dirty="0" smtClean="0"/>
              <a:t>Adaptive Differencing, Parallel</a:t>
            </a:r>
          </a:p>
          <a:p>
            <a:r>
              <a:rPr lang="en-US" b="1" dirty="0" smtClean="0"/>
              <a:t>Discussion and Summary</a:t>
            </a:r>
          </a:p>
          <a:p>
            <a:r>
              <a:rPr lang="en-US" b="1" dirty="0" smtClean="0"/>
              <a:t>Questions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981200"/>
            <a:ext cx="2194719" cy="2006600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52600" y="0"/>
            <a:ext cx="6096000" cy="838200"/>
          </a:xfrm>
        </p:spPr>
        <p:txBody>
          <a:bodyPr/>
          <a:lstStyle/>
          <a:p>
            <a:r>
              <a:rPr lang="en-US" sz="3200" b="0" dirty="0" smtClean="0"/>
              <a:t>  Westinghouse Assembly Model</a:t>
            </a:r>
            <a:endParaRPr lang="en-US" sz="3200" b="0" dirty="0"/>
          </a:p>
        </p:txBody>
      </p:sp>
      <p:pic>
        <p:nvPicPr>
          <p:cNvPr id="27443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3505200"/>
            <a:ext cx="274479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40" name="Chart 8"/>
          <p:cNvPicPr>
            <a:picLocks noChangeAspect="1" noChangeArrowheads="1"/>
          </p:cNvPicPr>
          <p:nvPr/>
        </p:nvPicPr>
        <p:blipFill>
          <a:blip r:embed="rId4"/>
          <a:srcRect l="-3084" t="-2238" r="-2435" b="-3358"/>
          <a:stretch>
            <a:fillRect/>
          </a:stretch>
        </p:blipFill>
        <p:spPr bwMode="auto">
          <a:xfrm>
            <a:off x="5410200" y="990600"/>
            <a:ext cx="3428999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42" name="Chart 11"/>
          <p:cNvPicPr>
            <a:picLocks noChangeAspect="1" noChangeArrowheads="1"/>
          </p:cNvPicPr>
          <p:nvPr/>
        </p:nvPicPr>
        <p:blipFill>
          <a:blip r:embed="rId5"/>
          <a:srcRect l="-3075" t="-2238" r="-2103" b="-3358"/>
          <a:stretch>
            <a:fillRect/>
          </a:stretch>
        </p:blipFill>
        <p:spPr bwMode="auto">
          <a:xfrm>
            <a:off x="2667000" y="3505200"/>
            <a:ext cx="329532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443" name="Object 1"/>
          <p:cNvPicPr>
            <a:picLocks noChangeAspect="1" noChangeArrowheads="1"/>
          </p:cNvPicPr>
          <p:nvPr/>
        </p:nvPicPr>
        <p:blipFill>
          <a:blip r:embed="rId6">
            <a:lum bright="20000"/>
          </a:blip>
          <a:srcRect l="-3223" t="-1248" r="-4395" b="-3882"/>
          <a:stretch>
            <a:fillRect/>
          </a:stretch>
        </p:blipFill>
        <p:spPr bwMode="auto">
          <a:xfrm>
            <a:off x="228600" y="990600"/>
            <a:ext cx="2399576" cy="49815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274444" name="Chart 15"/>
          <p:cNvPicPr>
            <a:picLocks noChangeAspect="1" noChangeArrowheads="1"/>
          </p:cNvPicPr>
          <p:nvPr/>
        </p:nvPicPr>
        <p:blipFill>
          <a:blip r:embed="rId7"/>
          <a:srcRect l="-3078" t="-2249" r="-2106" b="-3822"/>
          <a:stretch>
            <a:fillRect/>
          </a:stretch>
        </p:blipFill>
        <p:spPr bwMode="auto">
          <a:xfrm>
            <a:off x="2667000" y="990600"/>
            <a:ext cx="2819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324600" y="5943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 3</a:t>
            </a:r>
          </a:p>
          <a:p>
            <a:pPr algn="ctr"/>
            <a:r>
              <a:rPr lang="en-US" dirty="0" smtClean="0"/>
              <a:t> (E &lt; 0.625 </a:t>
            </a:r>
            <a:r>
              <a:rPr lang="en-US" dirty="0" err="1" smtClean="0"/>
              <a:t>eV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775196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352800"/>
            <a:ext cx="359421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0"/>
            <a:ext cx="3860753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3429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 1 </a:t>
            </a:r>
          </a:p>
          <a:p>
            <a:pPr algn="ctr"/>
            <a:r>
              <a:rPr lang="en-US" dirty="0" smtClean="0"/>
              <a:t>(1 </a:t>
            </a:r>
            <a:r>
              <a:rPr lang="en-US" dirty="0" err="1" smtClean="0"/>
              <a:t>MeV</a:t>
            </a:r>
            <a:r>
              <a:rPr lang="en-US" dirty="0" smtClean="0"/>
              <a:t> &lt; E &lt; 20 </a:t>
            </a:r>
            <a:r>
              <a:rPr lang="en-US" dirty="0" err="1" smtClean="0"/>
              <a:t>MeV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95600" y="64886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2 (0.625 </a:t>
            </a:r>
            <a:r>
              <a:rPr lang="en-US" dirty="0" err="1" smtClean="0"/>
              <a:t>eV</a:t>
            </a:r>
            <a:r>
              <a:rPr lang="en-US" dirty="0" smtClean="0"/>
              <a:t>&lt;E&lt;1 </a:t>
            </a:r>
            <a:r>
              <a:rPr lang="en-US" dirty="0" err="1" smtClean="0"/>
              <a:t>MeV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3505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 3</a:t>
            </a:r>
          </a:p>
          <a:p>
            <a:pPr algn="ctr"/>
            <a:r>
              <a:rPr lang="en-US" dirty="0" smtClean="0"/>
              <a:t> (E &lt; 0.625 </a:t>
            </a:r>
            <a:r>
              <a:rPr lang="en-US" dirty="0" err="1" smtClean="0"/>
              <a:t>eV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SFCOMPO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SFCOMPO: </a:t>
            </a:r>
            <a:r>
              <a:rPr lang="en-US" u="sng" dirty="0" smtClean="0"/>
              <a:t>S</a:t>
            </a:r>
            <a:r>
              <a:rPr lang="en-US" dirty="0" smtClean="0"/>
              <a:t>pent </a:t>
            </a:r>
            <a:r>
              <a:rPr lang="en-US" u="sng" dirty="0" smtClean="0"/>
              <a:t>F</a:t>
            </a:r>
            <a:r>
              <a:rPr lang="en-US" dirty="0" smtClean="0"/>
              <a:t>uel </a:t>
            </a:r>
            <a:r>
              <a:rPr lang="en-US" u="sng" dirty="0" smtClean="0"/>
              <a:t>COMP</a:t>
            </a:r>
            <a:r>
              <a:rPr lang="en-US" dirty="0" smtClean="0"/>
              <a:t>osition Database</a:t>
            </a:r>
          </a:p>
          <a:p>
            <a:pPr lvl="1"/>
            <a:r>
              <a:rPr lang="en-US" dirty="0" smtClean="0"/>
              <a:t>Found at </a:t>
            </a:r>
            <a:r>
              <a:rPr lang="en-US" i="1" dirty="0" smtClean="0"/>
              <a:t>http</a:t>
            </a:r>
            <a:r>
              <a:rPr lang="en-US" i="1" dirty="0"/>
              <a:t>://www.nea.fr/sfcompo</a:t>
            </a:r>
            <a:r>
              <a:rPr lang="en-US" i="1" dirty="0" smtClean="0"/>
              <a:t>/</a:t>
            </a:r>
          </a:p>
          <a:p>
            <a:pPr lvl="0"/>
            <a:r>
              <a:rPr lang="en-US" dirty="0" smtClean="0"/>
              <a:t>Database which archives </a:t>
            </a:r>
            <a:r>
              <a:rPr lang="en-US" dirty="0"/>
              <a:t>isotopic </a:t>
            </a:r>
            <a:r>
              <a:rPr lang="en-US" dirty="0" smtClean="0"/>
              <a:t>compositions of spent fuel assemblies pulled from power reactors.</a:t>
            </a:r>
          </a:p>
          <a:p>
            <a:pPr lvl="0"/>
            <a:r>
              <a:rPr lang="en-US" dirty="0" smtClean="0"/>
              <a:t>Determined from gamma spectrometry and chemical analysis.</a:t>
            </a:r>
          </a:p>
          <a:p>
            <a:r>
              <a:rPr lang="en-US" dirty="0" smtClean="0"/>
              <a:t>Originally </a:t>
            </a:r>
            <a:r>
              <a:rPr lang="en-US" dirty="0"/>
              <a:t>developed by the JAERI Department of Fuel Cycle Safety Research's Fuel Cycle Safety Evaluation Laboratory and later transferred to the NEA.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SFCOMPO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Contains data for PWR and BWRs from Germany, Italy, and Japan.</a:t>
            </a:r>
          </a:p>
          <a:p>
            <a:pPr lvl="0"/>
            <a:r>
              <a:rPr lang="en-US" dirty="0"/>
              <a:t>Provides operation history for fuel </a:t>
            </a:r>
            <a:r>
              <a:rPr lang="en-US" dirty="0" smtClean="0"/>
              <a:t>element, </a:t>
            </a:r>
            <a:r>
              <a:rPr lang="en-US" dirty="0"/>
              <a:t>and even shows position in core at  each irradiation step.</a:t>
            </a:r>
          </a:p>
          <a:p>
            <a:pPr lvl="0"/>
            <a:r>
              <a:rPr lang="en-US" dirty="0" smtClean="0"/>
              <a:t>Website includes search </a:t>
            </a:r>
            <a:r>
              <a:rPr lang="en-US" dirty="0"/>
              <a:t>engine which allow the user to search based on a reactor name or range of burnup, initial enrichment, and cooling time after irradiation</a:t>
            </a:r>
            <a:r>
              <a:rPr lang="en-US" dirty="0" smtClean="0"/>
              <a:t>.</a:t>
            </a:r>
          </a:p>
          <a:p>
            <a:pPr lvl="0"/>
            <a:r>
              <a:rPr lang="en-US" dirty="0" smtClean="0"/>
              <a:t>Good alternative to comparisons with SCALE simulations.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/>
          <a:lstStyle/>
          <a:p>
            <a:r>
              <a:rPr lang="en-US" sz="3200" dirty="0"/>
              <a:t>Investigation of </a:t>
            </a:r>
            <a:r>
              <a:rPr lang="en-US" sz="3200" dirty="0" smtClean="0"/>
              <a:t>Mesh Interval</a:t>
            </a:r>
            <a:endParaRPr lang="en-US" sz="3600" dirty="0"/>
          </a:p>
        </p:txBody>
      </p:sp>
      <p:sp>
        <p:nvSpPr>
          <p:cNvPr id="270346" name="Text Box 10"/>
          <p:cNvSpPr txBox="1">
            <a:spLocks noChangeArrowheads="1"/>
          </p:cNvSpPr>
          <p:nvPr/>
        </p:nvSpPr>
        <p:spPr bwMode="auto">
          <a:xfrm>
            <a:off x="762000" y="4876800"/>
            <a:ext cx="731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>
                <a:latin typeface="Garamond" pitchFamily="18" charset="0"/>
              </a:rPr>
              <a:t>Mesh variations in the Co-60 model</a:t>
            </a:r>
            <a:endParaRPr lang="en-US" sz="2400" dirty="0">
              <a:latin typeface="Garamond" pitchFamily="18" charset="0"/>
            </a:endParaRPr>
          </a:p>
        </p:txBody>
      </p:sp>
      <p:pic>
        <p:nvPicPr>
          <p:cNvPr id="192514" name="Picture 2" descr="mes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143000"/>
            <a:ext cx="6553200" cy="448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8" name="Rectangle 4"/>
          <p:cNvSpPr>
            <a:spLocks noGrp="1" noRot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sz="2800" b="0" dirty="0" smtClean="0">
                <a:solidFill>
                  <a:schemeClr val="tx1"/>
                </a:solidFill>
              </a:rPr>
              <a:t>Co-60 Device 3-D </a:t>
            </a:r>
            <a:r>
              <a:rPr lang="en-US" sz="2800" b="0" dirty="0">
                <a:solidFill>
                  <a:schemeClr val="tx1"/>
                </a:solidFill>
              </a:rPr>
              <a:t>scalar flux distributions </a:t>
            </a:r>
            <a:r>
              <a:rPr lang="en-US" sz="2800" b="0" dirty="0" smtClean="0">
                <a:solidFill>
                  <a:schemeClr val="tx1"/>
                </a:solidFill>
              </a:rPr>
              <a:t/>
            </a:r>
            <a:br>
              <a:rPr lang="en-US" sz="2800" b="0" dirty="0" smtClean="0">
                <a:solidFill>
                  <a:schemeClr val="tx1"/>
                </a:solidFill>
              </a:rPr>
            </a:br>
            <a:r>
              <a:rPr lang="en-US" sz="2800" dirty="0"/>
              <a:t>	</a:t>
            </a:r>
            <a:r>
              <a:rPr lang="en-US" sz="2800" b="0" dirty="0" smtClean="0">
                <a:solidFill>
                  <a:schemeClr val="tx1"/>
                </a:solidFill>
              </a:rPr>
              <a:t>slices model </a:t>
            </a:r>
            <a:r>
              <a:rPr lang="en-US" sz="2800" b="0" dirty="0">
                <a:solidFill>
                  <a:schemeClr val="tx1"/>
                </a:solidFill>
              </a:rPr>
              <a:t>at different x-levels with S12</a:t>
            </a:r>
            <a:r>
              <a:rPr lang="en-US" sz="3600" b="0" dirty="0">
                <a:solidFill>
                  <a:schemeClr val="tx1"/>
                </a:solidFill>
              </a:rPr>
              <a:t/>
            </a:r>
            <a:br>
              <a:rPr lang="en-US" sz="3600" b="0" dirty="0">
                <a:solidFill>
                  <a:schemeClr val="tx1"/>
                </a:solidFill>
              </a:rPr>
            </a:br>
            <a:endParaRPr lang="en-US" sz="3600" b="0" dirty="0">
              <a:solidFill>
                <a:schemeClr val="tx1"/>
              </a:solidFill>
            </a:endParaRPr>
          </a:p>
        </p:txBody>
      </p:sp>
      <p:pic>
        <p:nvPicPr>
          <p:cNvPr id="272393" name="Picture 9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2394" name="Picture 10"/>
          <p:cNvPicPr preferRelativeResize="0">
            <a:picLocks noGrp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2362200" y="1524000"/>
            <a:ext cx="22240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2395" name="Picture 11"/>
          <p:cNvPicPr preferRelativeResize="0">
            <a:picLocks noGrp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720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2396" name="Picture 12"/>
          <p:cNvPicPr preferRelativeResize="0">
            <a:picLocks noGrp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6705600" y="1524000"/>
            <a:ext cx="2224088" cy="3656013"/>
          </a:xfrm>
          <a:noFill/>
          <a:ln>
            <a:solidFill>
              <a:srgbClr val="000000"/>
            </a:solidFill>
          </a:ln>
        </p:spPr>
      </p:pic>
      <p:sp>
        <p:nvSpPr>
          <p:cNvPr id="272397" name="Text Box 13"/>
          <p:cNvSpPr txBox="1">
            <a:spLocks noChangeArrowheads="1"/>
          </p:cNvSpPr>
          <p:nvPr/>
        </p:nvSpPr>
        <p:spPr bwMode="auto">
          <a:xfrm>
            <a:off x="609600" y="5257800"/>
            <a:ext cx="8534400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chemeClr val="hlink"/>
                </a:solidFill>
                <a:latin typeface="Arial Unicode MS" pitchFamily="34" charset="-128"/>
              </a:rPr>
              <a:t> 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gamma-ray 3-D Group 1 scalar flux distribution for depth 0cm, 5cm, 10 cm and 15 cm, computed by PENTRAN with the BUGLE-96 gamma cross section library, (An S12 angular quadrature,168 directions, with P3 scattering anisotropy was used).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41" name="Picture 9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4442" name="Picture 10"/>
          <p:cNvPicPr preferRelativeResize="0">
            <a:picLocks noGrp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23622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4443" name="Picture 11"/>
          <p:cNvPicPr preferRelativeResize="0">
            <a:picLocks noGrp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495800" y="1524000"/>
            <a:ext cx="2147888" cy="3656013"/>
          </a:xfrm>
          <a:noFill/>
          <a:ln>
            <a:solidFill>
              <a:srgbClr val="000000"/>
            </a:solidFill>
          </a:ln>
        </p:spPr>
      </p:pic>
      <p:pic>
        <p:nvPicPr>
          <p:cNvPr id="274444" name="Picture 12"/>
          <p:cNvPicPr preferRelativeResize="0">
            <a:picLocks noGrp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6629400" y="1524000"/>
            <a:ext cx="2147888" cy="3656013"/>
          </a:xfrm>
          <a:noFill/>
          <a:ln>
            <a:solidFill>
              <a:srgbClr val="000000"/>
            </a:solidFill>
          </a:ln>
        </p:spPr>
      </p:pic>
      <p:sp>
        <p:nvSpPr>
          <p:cNvPr id="274445" name="Text Box 13"/>
          <p:cNvSpPr txBox="1">
            <a:spLocks noChangeArrowheads="1"/>
          </p:cNvSpPr>
          <p:nvPr/>
        </p:nvSpPr>
        <p:spPr bwMode="auto">
          <a:xfrm>
            <a:off x="685800" y="5181600"/>
            <a:ext cx="75438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chemeClr val="hlink"/>
                </a:solidFill>
                <a:latin typeface="Arial Unicode MS" pitchFamily="34" charset="-128"/>
              </a:rPr>
              <a:t> </a:t>
            </a:r>
            <a:r>
              <a:rPr lang="en-US" sz="1700" i="1" dirty="0" smtClean="0">
                <a:solidFill>
                  <a:schemeClr val="hlink"/>
                </a:solidFill>
                <a:latin typeface="Arial Unicode MS" pitchFamily="34" charset="-128"/>
              </a:rPr>
              <a:t>Gamma-ray 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3-D Group 1 scalar flux distribution for x-level depths at 0cm, 5cm, 10 cm and 15 cm, computed by PENTRAN with the BUGLE-96 gamma cross section library; an S42 angular </a:t>
            </a:r>
            <a:r>
              <a:rPr lang="en-US" sz="1700" i="1" dirty="0" err="1">
                <a:solidFill>
                  <a:schemeClr val="hlink"/>
                </a:solidFill>
                <a:latin typeface="Arial Unicode MS" pitchFamily="34" charset="-128"/>
              </a:rPr>
              <a:t>quadrature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 (1848 directions) with P3 scattering anisotropy </a:t>
            </a:r>
            <a:r>
              <a:rPr lang="en-US" sz="1700" i="1" dirty="0" smtClean="0">
                <a:solidFill>
                  <a:schemeClr val="hlink"/>
                </a:solidFill>
                <a:latin typeface="Arial Unicode MS" pitchFamily="34" charset="-128"/>
              </a:rPr>
              <a:t>as </a:t>
            </a:r>
            <a:r>
              <a:rPr lang="en-US" sz="1700" i="1" dirty="0">
                <a:solidFill>
                  <a:schemeClr val="hlink"/>
                </a:solidFill>
                <a:latin typeface="Arial Unicode MS" pitchFamily="34" charset="-128"/>
              </a:rPr>
              <a:t>a reference case.</a:t>
            </a:r>
          </a:p>
        </p:txBody>
      </p:sp>
      <p:sp>
        <p:nvSpPr>
          <p:cNvPr id="9" name="Rectangle 4"/>
          <p:cNvSpPr txBox="1">
            <a:spLocks noRot="1"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Co-60 Device 3-D scalar flux distributions 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	slices model at different x-levels with S42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28600"/>
            <a:ext cx="9144000" cy="10668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   </a:t>
            </a:r>
            <a:r>
              <a:rPr lang="en-US" sz="2800" dirty="0" smtClean="0"/>
              <a:t>Significant efforts in 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Shielding calculations… </a:t>
            </a:r>
            <a:endParaRPr lang="en-US" sz="2800" dirty="0"/>
          </a:p>
        </p:txBody>
      </p:sp>
      <p:pic>
        <p:nvPicPr>
          <p:cNvPr id="103433" name="Picture 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r="36433"/>
          <a:stretch>
            <a:fillRect/>
          </a:stretch>
        </p:blipFill>
        <p:spPr>
          <a:xfrm>
            <a:off x="228600" y="1447800"/>
            <a:ext cx="1290638" cy="4191000"/>
          </a:xfrm>
          <a:noFill/>
          <a:ln/>
        </p:spPr>
      </p:pic>
      <p:pic>
        <p:nvPicPr>
          <p:cNvPr id="103434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 t="8681" b="5208"/>
          <a:stretch>
            <a:fillRect/>
          </a:stretch>
        </p:blipFill>
        <p:spPr>
          <a:xfrm>
            <a:off x="1752600" y="1905000"/>
            <a:ext cx="3886200" cy="3281363"/>
          </a:xfrm>
          <a:noFill/>
          <a:ln/>
        </p:spPr>
      </p:pic>
      <p:pic>
        <p:nvPicPr>
          <p:cNvPr id="103437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4724400"/>
            <a:ext cx="1689440" cy="14843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03438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1600200"/>
            <a:ext cx="31242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39" name="Picture 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4495800"/>
            <a:ext cx="13890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40" name="Picture 16"/>
          <p:cNvPicPr>
            <a:picLocks noChangeAspect="1" noChangeArrowheads="1"/>
          </p:cNvPicPr>
          <p:nvPr/>
        </p:nvPicPr>
        <p:blipFill>
          <a:blip r:embed="rId8">
            <a:lum bright="6000"/>
          </a:blip>
          <a:srcRect/>
          <a:stretch>
            <a:fillRect/>
          </a:stretch>
        </p:blipFill>
        <p:spPr bwMode="auto">
          <a:xfrm>
            <a:off x="7162800" y="4267200"/>
            <a:ext cx="1516063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384300"/>
          </a:xfrm>
        </p:spPr>
        <p:txBody>
          <a:bodyPr/>
          <a:lstStyle/>
          <a:p>
            <a:r>
              <a:rPr lang="en-US" dirty="0" smtClean="0"/>
              <a:t>BURNDRIVER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2860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PENBURN sequence is now automated with the release of BURNDRIVER shell script.</a:t>
            </a:r>
          </a:p>
          <a:p>
            <a:r>
              <a:rPr lang="en-US" sz="2000" dirty="0" smtClean="0"/>
              <a:t>Script creates all necessary directories, moves inputs/outputs, executes programs, and creates output summary files.</a:t>
            </a:r>
          </a:p>
          <a:p>
            <a:r>
              <a:rPr lang="en-US" sz="2000" dirty="0" smtClean="0"/>
              <a:t>Requires 6 input files:</a:t>
            </a:r>
            <a:endParaRPr lang="en-US" sz="2000" dirty="0"/>
          </a:p>
          <a:p>
            <a:pPr marL="1314450" lvl="2" indent="-514350">
              <a:buNone/>
            </a:pPr>
            <a:r>
              <a:rPr lang="en-US" sz="2000" dirty="0" smtClean="0"/>
              <a:t>1.    </a:t>
            </a:r>
            <a:r>
              <a:rPr lang="en-US" sz="2000" b="1" dirty="0" smtClean="0"/>
              <a:t>burnset.inp</a:t>
            </a:r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	</a:t>
            </a:r>
            <a:r>
              <a:rPr lang="en-US" sz="2000" dirty="0" smtClean="0"/>
              <a:t>2. prbname.gmx</a:t>
            </a:r>
            <a:r>
              <a:rPr lang="en-US" sz="2000" dirty="0" smtClean="0">
                <a:solidFill>
                  <a:srgbClr val="FF0000"/>
                </a:solidFill>
              </a:rPr>
              <a:t>      </a:t>
            </a:r>
          </a:p>
          <a:p>
            <a:pPr marL="1314450" lvl="2" indent="-514350">
              <a:buNone/>
            </a:pPr>
            <a:r>
              <a:rPr lang="en-US" sz="2000" dirty="0" smtClean="0"/>
              <a:t>3.    penburn.path		4. prbname.xsc</a:t>
            </a:r>
          </a:p>
          <a:p>
            <a:pPr marL="1314450" lvl="2" indent="-514350">
              <a:buNone/>
            </a:pPr>
            <a:r>
              <a:rPr lang="en-US" sz="2000" dirty="0"/>
              <a:t>5</a:t>
            </a:r>
            <a:r>
              <a:rPr lang="en-US" sz="2000" dirty="0" smtClean="0"/>
              <a:t>.    prbname.f90		6. prbname.grp</a:t>
            </a:r>
          </a:p>
        </p:txBody>
      </p: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1447800" y="4114800"/>
            <a:ext cx="1600200" cy="9233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PENMSHXP</a:t>
            </a:r>
          </a:p>
          <a:p>
            <a:pPr algn="ctr"/>
            <a:r>
              <a:rPr lang="en-US" sz="1200" i="1" dirty="0" smtClean="0"/>
              <a:t>PENTRAN geometry/input generator</a:t>
            </a:r>
            <a:endParaRPr lang="en-US" sz="1200" i="1" dirty="0"/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6172200" y="3429000"/>
            <a:ext cx="1600200" cy="10156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SCALE5.1</a:t>
            </a:r>
          </a:p>
          <a:p>
            <a:pPr algn="ctr"/>
            <a:r>
              <a:rPr lang="en-US" b="1" dirty="0" smtClean="0"/>
              <a:t>T-NEWT</a:t>
            </a:r>
          </a:p>
          <a:p>
            <a:pPr algn="ctr"/>
            <a:r>
              <a:rPr lang="en-US" sz="1200" i="1" dirty="0" smtClean="0"/>
              <a:t>Micro cross-section generator</a:t>
            </a:r>
            <a:endParaRPr lang="en-US" sz="1200" i="1" dirty="0"/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6172200" y="5257800"/>
            <a:ext cx="1600200" cy="369332"/>
          </a:xfrm>
          <a:prstGeom prst="rect">
            <a:avLst/>
          </a:prstGeom>
          <a:solidFill>
            <a:srgbClr val="00B050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prbname.xsc</a:t>
            </a:r>
            <a:endParaRPr lang="en-US" sz="1200" i="1" dirty="0"/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1447800" y="5257800"/>
            <a:ext cx="16002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prbname.f90</a:t>
            </a:r>
            <a:endParaRPr lang="en-US" sz="1200" i="1" dirty="0"/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3733800" y="4800600"/>
            <a:ext cx="18288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</a:t>
            </a:r>
            <a:r>
              <a:rPr lang="en-US" i="1" dirty="0" smtClean="0"/>
              <a:t>s0</a:t>
            </a:r>
            <a:r>
              <a:rPr lang="en-US" dirty="0" smtClean="0"/>
              <a:t>.gmx</a:t>
            </a:r>
            <a:endParaRPr lang="en-US" sz="1200" i="1" dirty="0"/>
          </a:p>
        </p:txBody>
      </p:sp>
      <p:cxnSp>
        <p:nvCxnSpPr>
          <p:cNvPr id="21" name="Straight Arrow Connector 20"/>
          <p:cNvCxnSpPr>
            <a:cxnSpLocks noChangeAspect="1"/>
            <a:stCxn id="15" idx="2"/>
            <a:endCxn id="18" idx="0"/>
          </p:cNvCxnSpPr>
          <p:nvPr/>
        </p:nvCxnSpPr>
        <p:spPr>
          <a:xfrm rot="5400000">
            <a:off x="2138065" y="5147965"/>
            <a:ext cx="21967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3733800" y="5181600"/>
            <a:ext cx="18288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prbname.grp</a:t>
            </a:r>
            <a:endParaRPr lang="en-US" sz="1200" i="1" dirty="0"/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2362200" y="5867400"/>
            <a:ext cx="1752600" cy="369332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penburn.path</a:t>
            </a:r>
            <a:endParaRPr lang="en-US" sz="1200" i="1" dirty="0"/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76800" y="5867400"/>
            <a:ext cx="1752600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burnset.inp</a:t>
            </a:r>
            <a:endParaRPr lang="en-US" sz="1200" i="1" dirty="0"/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3810000" y="3909536"/>
            <a:ext cx="1600200" cy="7386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DEV-XS</a:t>
            </a:r>
          </a:p>
          <a:p>
            <a:pPr algn="ctr"/>
            <a:r>
              <a:rPr lang="en-US" sz="1200" i="1" dirty="0" smtClean="0"/>
              <a:t>GMIXFORM and COLLAPSEFORM</a:t>
            </a:r>
            <a:endParaRPr lang="en-US" sz="1200" i="1" dirty="0"/>
          </a:p>
        </p:txBody>
      </p:sp>
      <p:cxnSp>
        <p:nvCxnSpPr>
          <p:cNvPr id="28" name="Straight Arrow Connector 27"/>
          <p:cNvCxnSpPr>
            <a:stCxn id="26" idx="2"/>
            <a:endCxn id="19" idx="0"/>
          </p:cNvCxnSpPr>
          <p:nvPr/>
        </p:nvCxnSpPr>
        <p:spPr>
          <a:xfrm rot="16200000" flipH="1">
            <a:off x="4552950" y="4705350"/>
            <a:ext cx="152400" cy="38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05000" y="63246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Sources of input files.</a:t>
            </a:r>
            <a:endParaRPr lang="en-US" b="1" i="1" dirty="0"/>
          </a:p>
        </p:txBody>
      </p:sp>
      <p:sp>
        <p:nvSpPr>
          <p:cNvPr id="30" name="Rectangle 29"/>
          <p:cNvSpPr/>
          <p:nvPr/>
        </p:nvSpPr>
        <p:spPr>
          <a:xfrm>
            <a:off x="6248400" y="4648200"/>
            <a:ext cx="1380506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 SCALFORM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16" idx="2"/>
            <a:endCxn id="30" idx="0"/>
          </p:cNvCxnSpPr>
          <p:nvPr/>
        </p:nvCxnSpPr>
        <p:spPr>
          <a:xfrm rot="5400000">
            <a:off x="6853709" y="4529608"/>
            <a:ext cx="203537" cy="33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2"/>
            <a:endCxn id="17" idx="0"/>
          </p:cNvCxnSpPr>
          <p:nvPr/>
        </p:nvCxnSpPr>
        <p:spPr>
          <a:xfrm rot="16200000" flipH="1">
            <a:off x="6835342" y="5120842"/>
            <a:ext cx="240268" cy="33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burnset.inp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447800"/>
            <a:ext cx="8229600" cy="378565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problem name</a:t>
            </a:r>
          </a:p>
          <a:p>
            <a:pPr algn="l"/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whpin</a:t>
            </a:r>
            <a:endParaRPr lang="en-US" sz="1600" dirty="0" smtClean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# of processors for parallel PENTRAN run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8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Following 3 lines dedicated to PENPOW Problem Description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Westinghouse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Hetr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Pin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Burnup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Study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17 x 17 OFA Assembly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Fuel Gap Clad Moderator Regions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number of fuel materials, no.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nonburn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nuclides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range of fuel material number: </a:t>
            </a:r>
            <a:r>
              <a:rPr lang="en-US" sz="16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eg</a:t>
            </a:r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 1 10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1 1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l"/>
            <a:r>
              <a:rPr lang="en-US" sz="16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1600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533400"/>
            <a:ext cx="8610600" cy="1143000"/>
          </a:xfrm>
          <a:noFill/>
          <a:ln/>
        </p:spPr>
        <p:txBody>
          <a:bodyPr lIns="92075" tIns="46038" rIns="92075" bIns="46038"/>
          <a:lstStyle/>
          <a:p>
            <a:r>
              <a:rPr lang="en-US" b="1" dirty="0"/>
              <a:t>What is Parallel Computing?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2133600"/>
            <a:ext cx="7543800" cy="1143000"/>
          </a:xfrm>
          <a:noFill/>
          <a:ln/>
        </p:spPr>
        <p:txBody>
          <a:bodyPr lIns="92075" tIns="46038" rIns="92075" bIns="46038">
            <a:normAutofit fontScale="92500" lnSpcReduction="20000"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with many processors</a:t>
            </a:r>
          </a:p>
          <a:p>
            <a:pPr lvl="1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“Lumped” or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“Distributed”</a:t>
            </a:r>
          </a:p>
          <a:p>
            <a:pPr lvl="1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Divide problem up on processors</a:t>
            </a:r>
          </a:p>
          <a:p>
            <a:endParaRPr lang="en-US" sz="2800" dirty="0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6705600" y="1981200"/>
          <a:ext cx="19812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15" name="Clip" r:id="rId4" imgW="6629040" imgH="3557520" progId="">
                  <p:embed/>
                </p:oleObj>
              </mc:Choice>
              <mc:Fallback>
                <p:oleObj name="Clip" r:id="rId4" imgW="6629040" imgH="35575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981200"/>
                        <a:ext cx="1981200" cy="106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3400" y="3505200"/>
            <a:ext cx="4267200" cy="3124200"/>
            <a:chOff x="96" y="2256"/>
            <a:chExt cx="2688" cy="1968"/>
          </a:xfrm>
        </p:grpSpPr>
        <p:sp>
          <p:nvSpPr>
            <p:cNvPr id="24582" name="Rectangle 6"/>
            <p:cNvSpPr>
              <a:spLocks noChangeArrowheads="1"/>
            </p:cNvSpPr>
            <p:nvPr/>
          </p:nvSpPr>
          <p:spPr bwMode="auto">
            <a:xfrm>
              <a:off x="96" y="2256"/>
              <a:ext cx="2688" cy="1968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Blip>
                  <a:blip r:embed="rId6"/>
                </a:buBlip>
              </a:pPr>
              <a:r>
                <a:rPr lang="en-US" sz="28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Serial</a:t>
              </a:r>
              <a:r>
                <a:rPr lang="en-US" sz="28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...</a:t>
              </a: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</a:pPr>
              <a:r>
                <a:rPr lang="en-US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	Task1</a:t>
              </a: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</a:pPr>
              <a:r>
                <a:rPr lang="en-US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	Task2</a:t>
              </a:r>
              <a:endPara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</a:pPr>
              <a:r>
                <a:rPr lang="en-US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	Task3</a:t>
              </a:r>
              <a:endPara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742950" lvl="1" indent="-285750" algn="l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bg2"/>
                </a:buClr>
                <a:buSzPct val="50000"/>
                <a:buFontTx/>
                <a:buChar char=" "/>
              </a:pPr>
              <a:r>
                <a:rPr lang="en-US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</a:p>
          </p:txBody>
        </p:sp>
        <p:graphicFrame>
          <p:nvGraphicFramePr>
            <p:cNvPr id="24583" name="Object 7"/>
            <p:cNvGraphicFramePr>
              <a:graphicFrameLocks noChangeAspect="1"/>
            </p:cNvGraphicFramePr>
            <p:nvPr/>
          </p:nvGraphicFramePr>
          <p:xfrm>
            <a:off x="1680" y="2592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16" name="Clip" r:id="rId7" imgW="729360" imgH="312480" progId="">
                    <p:embed/>
                  </p:oleObj>
                </mc:Choice>
                <mc:Fallback>
                  <p:oleObj name="Clip" r:id="rId7" imgW="729360" imgH="312480" progId="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592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4" name="Object 8"/>
            <p:cNvGraphicFramePr>
              <a:graphicFrameLocks noChangeAspect="1"/>
            </p:cNvGraphicFramePr>
            <p:nvPr/>
          </p:nvGraphicFramePr>
          <p:xfrm>
            <a:off x="1680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17" name="Clip" r:id="rId9" imgW="729360" imgH="312480" progId="">
                    <p:embed/>
                  </p:oleObj>
                </mc:Choice>
                <mc:Fallback>
                  <p:oleObj name="Clip" r:id="rId9" imgW="729360" imgH="312480" progId="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5" name="Object 9"/>
            <p:cNvGraphicFramePr>
              <a:graphicFrameLocks noChangeAspect="1"/>
            </p:cNvGraphicFramePr>
            <p:nvPr/>
          </p:nvGraphicFramePr>
          <p:xfrm>
            <a:off x="1680" y="3360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18" name="Clip" r:id="rId10" imgW="729360" imgH="312480" progId="">
                    <p:embed/>
                  </p:oleObj>
                </mc:Choice>
                <mc:Fallback>
                  <p:oleObj name="Clip" r:id="rId10" imgW="729360" imgH="312480" progId="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360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6" name="Line 10"/>
            <p:cNvSpPr>
              <a:spLocks noChangeShapeType="1"/>
            </p:cNvSpPr>
            <p:nvPr/>
          </p:nvSpPr>
          <p:spPr bwMode="auto">
            <a:xfrm>
              <a:off x="1872" y="2832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7" name="Line 11"/>
            <p:cNvSpPr>
              <a:spLocks noChangeShapeType="1"/>
            </p:cNvSpPr>
            <p:nvPr/>
          </p:nvSpPr>
          <p:spPr bwMode="auto">
            <a:xfrm>
              <a:off x="1872" y="3216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>
              <a:off x="1872" y="2448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4589" name="Object 13"/>
            <p:cNvGraphicFramePr>
              <a:graphicFrameLocks noChangeAspect="1"/>
            </p:cNvGraphicFramePr>
            <p:nvPr/>
          </p:nvGraphicFramePr>
          <p:xfrm>
            <a:off x="1680" y="3696"/>
            <a:ext cx="43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19" name="Clip" r:id="rId11" imgW="1299600" imgH="936000" progId="">
                    <p:embed/>
                  </p:oleObj>
                </mc:Choice>
                <mc:Fallback>
                  <p:oleObj name="Clip" r:id="rId11" imgW="1299600" imgH="936000" progId="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696"/>
                          <a:ext cx="432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0" name="Line 14"/>
            <p:cNvSpPr>
              <a:spLocks noChangeShapeType="1"/>
            </p:cNvSpPr>
            <p:nvPr/>
          </p:nvSpPr>
          <p:spPr bwMode="auto">
            <a:xfrm>
              <a:off x="1872" y="3600"/>
              <a:ext cx="0" cy="96"/>
            </a:xfrm>
            <a:prstGeom prst="line">
              <a:avLst/>
            </a:prstGeom>
            <a:noFill/>
            <a:ln w="1905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800600" y="3505200"/>
            <a:ext cx="4191000" cy="3124200"/>
            <a:chOff x="2976" y="2256"/>
            <a:chExt cx="2640" cy="1968"/>
          </a:xfrm>
        </p:grpSpPr>
        <p:sp>
          <p:nvSpPr>
            <p:cNvPr id="24592" name="Rectangle 16"/>
            <p:cNvSpPr>
              <a:spLocks noChangeArrowheads="1"/>
            </p:cNvSpPr>
            <p:nvPr/>
          </p:nvSpPr>
          <p:spPr bwMode="auto">
            <a:xfrm>
              <a:off x="2976" y="2256"/>
              <a:ext cx="2640" cy="1968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Blip>
                  <a:blip r:embed="rId6"/>
                </a:buBlip>
              </a:pPr>
              <a:r>
                <a:rPr lang="en-US" sz="28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Parallel…</a:t>
              </a:r>
            </a:p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r>
                <a:rPr 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Task1    Task2     Task3</a:t>
              </a:r>
              <a:endPara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endPara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342900" indent="-342900" eaLnBrk="1" hangingPunct="1">
                <a:spcBef>
                  <a:spcPct val="2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endParaRPr lang="en-US" sz="28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342900" indent="-342900" eaLnBrk="1" hangingPunct="1">
                <a:spcBef>
                  <a:spcPct val="130000"/>
                </a:spcBef>
                <a:buClr>
                  <a:schemeClr val="hlink"/>
                </a:buClr>
                <a:buFont typeface="Wingdings" pitchFamily="2" charset="2"/>
                <a:buChar char=" "/>
              </a:pPr>
              <a:r>
                <a:rPr lang="en-US" sz="2400" dirty="0" smtClean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RESULT</a:t>
              </a:r>
              <a:endPara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aphicFrame>
          <p:nvGraphicFramePr>
            <p:cNvPr id="24593" name="Object 17"/>
            <p:cNvGraphicFramePr>
              <a:graphicFrameLocks noChangeAspect="1"/>
            </p:cNvGraphicFramePr>
            <p:nvPr/>
          </p:nvGraphicFramePr>
          <p:xfrm>
            <a:off x="3360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20" name="Clip" r:id="rId13" imgW="729360" imgH="312480" progId="">
                    <p:embed/>
                  </p:oleObj>
                </mc:Choice>
                <mc:Fallback>
                  <p:oleObj name="Clip" r:id="rId13" imgW="729360" imgH="312480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4" name="Object 18"/>
            <p:cNvGraphicFramePr>
              <a:graphicFrameLocks noChangeAspect="1"/>
            </p:cNvGraphicFramePr>
            <p:nvPr/>
          </p:nvGraphicFramePr>
          <p:xfrm>
            <a:off x="4128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21" name="Clip" r:id="rId14" imgW="729360" imgH="312480" progId="">
                    <p:embed/>
                  </p:oleObj>
                </mc:Choice>
                <mc:Fallback>
                  <p:oleObj name="Clip" r:id="rId14" imgW="729360" imgH="312480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5" name="Object 19"/>
            <p:cNvGraphicFramePr>
              <a:graphicFrameLocks noChangeAspect="1"/>
            </p:cNvGraphicFramePr>
            <p:nvPr/>
          </p:nvGraphicFramePr>
          <p:xfrm>
            <a:off x="4896" y="2976"/>
            <a:ext cx="459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22" name="Clip" r:id="rId15" imgW="729360" imgH="312480" progId="">
                    <p:embed/>
                  </p:oleObj>
                </mc:Choice>
                <mc:Fallback>
                  <p:oleObj name="Clip" r:id="rId15" imgW="729360" imgH="312480" progId="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6" y="2976"/>
                          <a:ext cx="459" cy="1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 flipH="1">
              <a:off x="4608" y="3264"/>
              <a:ext cx="384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3744" y="3264"/>
              <a:ext cx="336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8" name="Line 22"/>
            <p:cNvSpPr>
              <a:spLocks noChangeShapeType="1"/>
            </p:cNvSpPr>
            <p:nvPr/>
          </p:nvSpPr>
          <p:spPr bwMode="auto">
            <a:xfrm flipH="1">
              <a:off x="4368" y="3216"/>
              <a:ext cx="29" cy="34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4599" name="Object 23"/>
            <p:cNvGraphicFramePr>
              <a:graphicFrameLocks noChangeAspect="1"/>
            </p:cNvGraphicFramePr>
            <p:nvPr/>
          </p:nvGraphicFramePr>
          <p:xfrm>
            <a:off x="4176" y="3456"/>
            <a:ext cx="432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23" name="Clip" r:id="rId16" imgW="1299600" imgH="936000" progId="">
                    <p:embed/>
                  </p:oleObj>
                </mc:Choice>
                <mc:Fallback>
                  <p:oleObj name="Clip" r:id="rId16" imgW="1299600" imgH="936000" progId="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456"/>
                          <a:ext cx="432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burnset.inp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20763"/>
          </a:xfrm>
        </p:spPr>
        <p:txBody>
          <a:bodyPr/>
          <a:lstStyle/>
          <a:p>
            <a:pPr>
              <a:buNone/>
            </a:pPr>
            <a:r>
              <a:rPr lang="en-US" baseline="30000" dirty="0" smtClean="0"/>
              <a:t>*</a:t>
            </a:r>
            <a:r>
              <a:rPr lang="en-US" dirty="0" smtClean="0"/>
              <a:t>Very familiar to penburn.inp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447800"/>
            <a:ext cx="8229600" cy="1754326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Following 3 lines dedicated to PENBURN Problem Description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Westinghouse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Hetr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Pin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Burnup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Study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17 x 17 OFA Assembly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  Fuel Gap Clad Moderator Regions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# of irradiation/cool steps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/ power, time, time unit (d),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irrad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)/cool(c), print step, print option, GMIX keyword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-30 1 d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2 s1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-30 3 d </a:t>
            </a:r>
            <a:r>
              <a:rPr lang="en-US" sz="1200" dirty="0" err="1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200" dirty="0" smtClean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1 2 s2</a:t>
            </a:r>
            <a:endParaRPr lang="en-US" sz="1200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INTERP-XS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u="sng" dirty="0" smtClean="0"/>
              <a:t>Purpose:</a:t>
            </a:r>
            <a:r>
              <a:rPr lang="en-US" dirty="0" smtClean="0"/>
              <a:t> Creates a problem dependent microscopic cross-section file based on specified:</a:t>
            </a:r>
          </a:p>
          <a:p>
            <a:pPr lvl="1"/>
            <a:r>
              <a:rPr lang="en-US" dirty="0" smtClean="0"/>
              <a:t>Avg. system energy (</a:t>
            </a:r>
            <a:r>
              <a:rPr lang="en-US" dirty="0" err="1" smtClean="0"/>
              <a:t>MeV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Operating temperature (K)</a:t>
            </a:r>
          </a:p>
          <a:p>
            <a:pPr lvl="1"/>
            <a:r>
              <a:rPr lang="en-US" dirty="0" smtClean="0"/>
              <a:t>Burnup (</a:t>
            </a:r>
            <a:r>
              <a:rPr lang="en-US" dirty="0" err="1" smtClean="0"/>
              <a:t>GWd</a:t>
            </a:r>
            <a:r>
              <a:rPr lang="en-US" dirty="0" smtClean="0"/>
              <a:t>/MTU)</a:t>
            </a:r>
          </a:p>
          <a:p>
            <a:r>
              <a:rPr lang="en-US" dirty="0" smtClean="0"/>
              <a:t>Microscopic cross-section libraries generated for three reactor systems:</a:t>
            </a:r>
          </a:p>
          <a:p>
            <a:pPr lvl="1"/>
            <a:r>
              <a:rPr lang="en-US" u="sng" dirty="0" smtClean="0"/>
              <a:t>Thermal:</a:t>
            </a:r>
            <a:r>
              <a:rPr lang="en-US" dirty="0" smtClean="0"/>
              <a:t> PWR WH fuel pin</a:t>
            </a:r>
          </a:p>
          <a:p>
            <a:pPr lvl="1"/>
            <a:r>
              <a:rPr lang="en-US" u="sng" dirty="0" smtClean="0"/>
              <a:t>Epithermal:</a:t>
            </a:r>
            <a:r>
              <a:rPr lang="en-US" dirty="0" smtClean="0"/>
              <a:t>  Graphite moderated </a:t>
            </a:r>
            <a:r>
              <a:rPr lang="en-US" dirty="0" err="1" smtClean="0"/>
              <a:t>Magnox</a:t>
            </a:r>
            <a:r>
              <a:rPr lang="en-US" dirty="0" smtClean="0"/>
              <a:t> fuel pin</a:t>
            </a:r>
          </a:p>
          <a:p>
            <a:pPr lvl="6"/>
            <a:r>
              <a:rPr lang="en-US" dirty="0" smtClean="0"/>
              <a:t>Loosely based off of UFCD II design</a:t>
            </a:r>
          </a:p>
          <a:p>
            <a:pPr lvl="1"/>
            <a:r>
              <a:rPr lang="en-US" u="sng" dirty="0" smtClean="0"/>
              <a:t>Fast: </a:t>
            </a:r>
            <a:r>
              <a:rPr lang="en-US" dirty="0" smtClean="0"/>
              <a:t>Clinch River Breeder Reactor fuel pin</a:t>
            </a:r>
          </a:p>
          <a:p>
            <a:pPr lvl="6"/>
            <a:r>
              <a:rPr lang="en-US" dirty="0" smtClean="0"/>
              <a:t>Hexagonal lattice, Na cooled</a:t>
            </a:r>
          </a:p>
          <a:p>
            <a:pPr lvl="1">
              <a:buNone/>
            </a:pPr>
            <a:r>
              <a:rPr lang="en-US" u="sng" dirty="0" smtClean="0"/>
              <a:t>NOTE:</a:t>
            </a:r>
            <a:r>
              <a:rPr lang="en-US" dirty="0" smtClean="0"/>
              <a:t> Spectra characterized by MCNP analysis of unit cell’s neutron density distribution.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INTERP-XS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temperatures: 300, 650, 1000, 1350 K</a:t>
            </a:r>
          </a:p>
          <a:p>
            <a:r>
              <a:rPr lang="en-US" dirty="0" smtClean="0"/>
              <a:t>Libraries currently exist for fresh fuel concentrations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ibraries for mid-cycle fuel compositions are work in progress.</a:t>
            </a:r>
          </a:p>
          <a:p>
            <a:r>
              <a:rPr lang="en-US" dirty="0"/>
              <a:t>2</a:t>
            </a:r>
            <a:r>
              <a:rPr lang="en-US" dirty="0" smtClean="0"/>
              <a:t> types of interpolation methods:</a:t>
            </a:r>
          </a:p>
          <a:p>
            <a:pPr lvl="1"/>
            <a:r>
              <a:rPr lang="en-US" dirty="0" smtClean="0"/>
              <a:t>Linear interpolation</a:t>
            </a:r>
          </a:p>
          <a:p>
            <a:pPr lvl="2"/>
            <a:r>
              <a:rPr lang="en-US" dirty="0" smtClean="0"/>
              <a:t>Option for using lethargy, </a:t>
            </a:r>
            <a:r>
              <a:rPr lang="en-US" dirty="0" err="1" smtClean="0"/>
              <a:t>ln</a:t>
            </a:r>
            <a:r>
              <a:rPr lang="en-US" dirty="0" smtClean="0"/>
              <a:t>(</a:t>
            </a:r>
            <a:r>
              <a:rPr lang="en-US" dirty="0" err="1" smtClean="0"/>
              <a:t>Eo</a:t>
            </a:r>
            <a:r>
              <a:rPr lang="en-US" dirty="0" smtClean="0"/>
              <a:t>/E), instead of energy, E</a:t>
            </a:r>
          </a:p>
          <a:p>
            <a:pPr lvl="1"/>
            <a:r>
              <a:rPr lang="en-US" dirty="0" err="1" smtClean="0"/>
              <a:t>Aitken’s</a:t>
            </a:r>
            <a:r>
              <a:rPr lang="en-US" dirty="0" smtClean="0"/>
              <a:t> Method: work in progress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524000" y="685800"/>
            <a:ext cx="6096000" cy="990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About MPI...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752600"/>
            <a:ext cx="8229600" cy="4038600"/>
          </a:xfrm>
          <a:prstGeom prst="rect">
            <a:avLst/>
          </a:prstGeom>
          <a:solidFill>
            <a:srgbClr val="7030A0">
              <a:alpha val="34000"/>
            </a:srgbClr>
          </a:solidFill>
          <a:ln>
            <a:solidFill>
              <a:schemeClr val="accent1"/>
            </a:solidFill>
          </a:ln>
        </p:spPr>
        <p:txBody>
          <a:bodyPr lIns="92075" tIns="46038" rIns="92075" bIns="46038">
            <a:norm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MPI (Message Passing Interface) Library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Began with “MPI Vendor Forum” May 1994</a:t>
            </a:r>
          </a:p>
          <a:p>
            <a:pPr marL="1600200" lvl="3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Formalized in 1995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distributed memory machines (FORTRAN, C, other language variants support)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ANSI-like “standard” in message passing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 com groups, decomposition topologies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 code directly to architectures running MPI</a:t>
            </a:r>
          </a:p>
          <a:p>
            <a:pPr marL="1143000" lvl="2" indent="-228600" algn="l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Versions: MPICH, MPICH2, OPENMPI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295400" y="762000"/>
            <a:ext cx="6553200" cy="8382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2075" tIns="46038" rIns="92075" bIns="46038" anchor="ctr"/>
          <a:lstStyle/>
          <a:p>
            <a:pPr algn="ctr" eaLnBrk="1" hangingPunct="1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About MPI…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</a:rPr>
              <a:t>(2)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09600" y="1828800"/>
            <a:ext cx="8382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Arial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 Minimum Set of MPI Calls (Fortran or C):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Blip>
                <a:blip r:embed="rId4"/>
              </a:buBlip>
            </a:pP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914400" y="2438400"/>
          <a:ext cx="7648575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7" name="Worksheet" r:id="rId5" imgW="3551040" imgH="1298880" progId="Excel.Sheet.8">
                  <p:embed/>
                </p:oleObj>
              </mc:Choice>
              <mc:Fallback>
                <p:oleObj name="Worksheet" r:id="rId5" imgW="3551040" imgH="129888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7648575" cy="28019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heme/theme1.xml><?xml version="1.0" encoding="utf-8"?>
<a:theme xmlns:a="http://schemas.openxmlformats.org/drawingml/2006/main" name="Ocean">
  <a:themeElements>
    <a:clrScheme name="Ocean 10">
      <a:dk1>
        <a:srgbClr val="010199"/>
      </a:dk1>
      <a:lt1>
        <a:srgbClr val="FFFFFF"/>
      </a:lt1>
      <a:dk2>
        <a:srgbClr val="000099"/>
      </a:dk2>
      <a:lt2>
        <a:srgbClr val="FF6600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9">
        <a:dk1>
          <a:srgbClr val="010199"/>
        </a:dk1>
        <a:lt1>
          <a:srgbClr val="FFFFFF"/>
        </a:lt1>
        <a:dk2>
          <a:srgbClr val="000099"/>
        </a:dk2>
        <a:lt2>
          <a:srgbClr val="FF3300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10">
        <a:dk1>
          <a:srgbClr val="010199"/>
        </a:dk1>
        <a:lt1>
          <a:srgbClr val="FFFFFF"/>
        </a:lt1>
        <a:dk2>
          <a:srgbClr val="000099"/>
        </a:dk2>
        <a:lt2>
          <a:srgbClr val="FF6600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</Template>
  <TotalTime>4887</TotalTime>
  <Words>3414</Words>
  <Application>Microsoft Office PowerPoint</Application>
  <PresentationFormat>On-screen Show (4:3)</PresentationFormat>
  <Paragraphs>692</Paragraphs>
  <Slides>72</Slides>
  <Notes>57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Ocean</vt:lpstr>
      <vt:lpstr>PENTRAN-CRT  Code Workshop</vt:lpstr>
      <vt:lpstr>Overview</vt:lpstr>
      <vt:lpstr>PowerPoint Presentation</vt:lpstr>
      <vt:lpstr>PENTRAN Code Update</vt:lpstr>
      <vt:lpstr>PENTRAN Parallel Code System</vt:lpstr>
      <vt:lpstr>PENTRAN Overview</vt:lpstr>
      <vt:lpstr>What is Parallel Computing?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Transport Theory</vt:lpstr>
      <vt:lpstr>PowerPoint Presentation</vt:lpstr>
      <vt:lpstr>Monte Carlo</vt:lpstr>
      <vt:lpstr>Discrete Ordinates </vt:lpstr>
      <vt:lpstr>PowerPoint Presentation</vt:lpstr>
      <vt:lpstr>PowerPoint Presentation</vt:lpstr>
      <vt:lpstr>Coarse Mesh/Fine Mesh Scheme</vt:lpstr>
      <vt:lpstr>Block Adaptive Mesh Generation</vt:lpstr>
      <vt:lpstr>PENMSH-XP input: “Z-level” basis</vt:lpstr>
      <vt:lpstr>PowerPoint Presentation</vt:lpstr>
      <vt:lpstr>PowerPoint Presentation</vt:lpstr>
      <vt:lpstr>PowerPoint Presentation</vt:lpstr>
      <vt:lpstr>Cask 3-D Flux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BWR Core Shroud Problem</vt:lpstr>
      <vt:lpstr>BWR Core Shroud Results</vt:lpstr>
      <vt:lpstr>PowerPoint Presentation</vt:lpstr>
      <vt:lpstr>PowerPoint Presentation</vt:lpstr>
      <vt:lpstr>Gamma Transport Example</vt:lpstr>
      <vt:lpstr>“TIEL” Benchmarks Tested the Numerics…</vt:lpstr>
      <vt:lpstr>Planar Source Problem</vt:lpstr>
      <vt:lpstr>Point Source</vt:lpstr>
      <vt:lpstr>PENTRAN Solution Summary</vt:lpstr>
      <vt:lpstr>TIEL Benchmark Findings</vt:lpstr>
      <vt:lpstr>Simplified Co-60  Problem</vt:lpstr>
      <vt:lpstr>Investigation of Angular Quadrature </vt:lpstr>
      <vt:lpstr>  OSU Reactor Model</vt:lpstr>
      <vt:lpstr>PENBURN with ‘BURNDRIVER’ methodology</vt:lpstr>
      <vt:lpstr>PowerPoint Presentation</vt:lpstr>
      <vt:lpstr>PENTRAN Westinghouse Assembly Calculation</vt:lpstr>
      <vt:lpstr>  Westinghouse Assembly Model</vt:lpstr>
      <vt:lpstr>PowerPoint Presentation</vt:lpstr>
      <vt:lpstr>SFCOMPO Database</vt:lpstr>
      <vt:lpstr>SFCOMPO (cont’d)</vt:lpstr>
      <vt:lpstr>Investigation of Mesh Interval</vt:lpstr>
      <vt:lpstr>Co-60 Device 3-D scalar flux distributions   slices model at different x-levels with S12 </vt:lpstr>
      <vt:lpstr>PowerPoint Presentation</vt:lpstr>
      <vt:lpstr>PowerPoint Presentation</vt:lpstr>
      <vt:lpstr>BURNDRIVER</vt:lpstr>
      <vt:lpstr>burnset.inp</vt:lpstr>
      <vt:lpstr>burnset.inp</vt:lpstr>
      <vt:lpstr>INTERP-XS</vt:lpstr>
      <vt:lpstr>INTERP-XS (cont’d)</vt:lpstr>
    </vt:vector>
  </TitlesOfParts>
  <Company>UF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Cornelison</dc:creator>
  <cp:lastModifiedBy>Glenn Sjoden</cp:lastModifiedBy>
  <cp:revision>251</cp:revision>
  <dcterms:created xsi:type="dcterms:W3CDTF">2007-03-20T13:47:21Z</dcterms:created>
  <dcterms:modified xsi:type="dcterms:W3CDTF">2015-09-30T04:04:03Z</dcterms:modified>
</cp:coreProperties>
</file>